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4" r:id="rId5"/>
    <p:sldId id="259" r:id="rId6"/>
    <p:sldId id="276" r:id="rId7"/>
    <p:sldId id="277" r:id="rId8"/>
    <p:sldId id="280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75" r:id="rId19"/>
    <p:sldId id="291" r:id="rId20"/>
    <p:sldId id="289" r:id="rId21"/>
    <p:sldId id="290" r:id="rId22"/>
    <p:sldId id="292" r:id="rId23"/>
    <p:sldId id="293" r:id="rId24"/>
    <p:sldId id="294" r:id="rId25"/>
    <p:sldId id="295" r:id="rId26"/>
    <p:sldId id="296" r:id="rId27"/>
    <p:sldId id="298" r:id="rId28"/>
    <p:sldId id="297" r:id="rId29"/>
    <p:sldId id="273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E809-FD4B-497F-A21B-759060812D7A}" type="datetimeFigureOut">
              <a:rPr lang="pl-PL" smtClean="0"/>
              <a:t>2016-09-21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08F4-2D25-4B49-82E5-9F429296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89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E809-FD4B-497F-A21B-759060812D7A}" type="datetimeFigureOut">
              <a:rPr lang="pl-PL" smtClean="0"/>
              <a:t>2016-09-21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08F4-2D25-4B49-82E5-9F429296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30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E809-FD4B-497F-A21B-759060812D7A}" type="datetimeFigureOut">
              <a:rPr lang="pl-PL" smtClean="0"/>
              <a:t>2016-09-21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08F4-2D25-4B49-82E5-9F429296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4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E809-FD4B-497F-A21B-759060812D7A}" type="datetimeFigureOut">
              <a:rPr lang="pl-PL" smtClean="0"/>
              <a:t>2016-09-21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08F4-2D25-4B49-82E5-9F429296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02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E809-FD4B-497F-A21B-759060812D7A}" type="datetimeFigureOut">
              <a:rPr lang="pl-PL" smtClean="0"/>
              <a:t>2016-09-21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08F4-2D25-4B49-82E5-9F429296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95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E809-FD4B-497F-A21B-759060812D7A}" type="datetimeFigureOut">
              <a:rPr lang="pl-PL" smtClean="0"/>
              <a:t>2016-09-21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08F4-2D25-4B49-82E5-9F429296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10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E809-FD4B-497F-A21B-759060812D7A}" type="datetimeFigureOut">
              <a:rPr lang="pl-PL" smtClean="0"/>
              <a:t>2016-09-21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08F4-2D25-4B49-82E5-9F429296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81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E809-FD4B-497F-A21B-759060812D7A}" type="datetimeFigureOut">
              <a:rPr lang="pl-PL" smtClean="0"/>
              <a:t>2016-09-21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08F4-2D25-4B49-82E5-9F429296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4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E809-FD4B-497F-A21B-759060812D7A}" type="datetimeFigureOut">
              <a:rPr lang="pl-PL" smtClean="0"/>
              <a:t>2016-09-21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08F4-2D25-4B49-82E5-9F429296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11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E809-FD4B-497F-A21B-759060812D7A}" type="datetimeFigureOut">
              <a:rPr lang="pl-PL" smtClean="0"/>
              <a:t>2016-09-21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08F4-2D25-4B49-82E5-9F429296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48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E809-FD4B-497F-A21B-759060812D7A}" type="datetimeFigureOut">
              <a:rPr lang="pl-PL" smtClean="0"/>
              <a:t>2016-09-21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08F4-2D25-4B49-82E5-9F429296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85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E809-FD4B-497F-A21B-759060812D7A}" type="datetimeFigureOut">
              <a:rPr lang="pl-PL" smtClean="0"/>
              <a:t>2016-09-21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008F4-2D25-4B49-82E5-9F429296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05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908479"/>
            <a:ext cx="9144000" cy="1021897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modelowe zmodernizowanego systemu zawieszenia platformy gąsienicowej 2S1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6066" y="3174255"/>
            <a:ext cx="9144000" cy="3683745"/>
          </a:xfrm>
        </p:spPr>
        <p:txBody>
          <a:bodyPr>
            <a:noAutofit/>
          </a:bodyPr>
          <a:lstStyle/>
          <a:p>
            <a:pPr algn="l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Autorzy:</a:t>
            </a:r>
          </a:p>
          <a:p>
            <a:pPr algn="l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dr inż. Andrzej Jurkiewicz</a:t>
            </a:r>
            <a:r>
              <a:rPr lang="pl-P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l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prof. dr hab. inż. Janusz Kowal</a:t>
            </a:r>
            <a:r>
              <a:rPr lang="pl-P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l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mgr inż. Kamil Zając</a:t>
            </a:r>
            <a:r>
              <a:rPr lang="pl-P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l"/>
            <a:endParaRPr lang="pl-PL" sz="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1, 2, 3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Katedra Automatyzacji Procesów</a:t>
            </a:r>
          </a:p>
          <a:p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Wydział Inżynierii Mechanicznej i Robotyki</a:t>
            </a:r>
          </a:p>
          <a:p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Akademia Górniczo-Hutnicza im. Stanisława Staszica w Krakowie</a:t>
            </a:r>
          </a:p>
          <a:p>
            <a:endParaRPr lang="pl-PL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Kraków, dn. 22.09.2016r.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98973" y="579643"/>
            <a:ext cx="7992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Krakowskie Sympozjum Naukowo-Techniczne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524000" y="1408297"/>
            <a:ext cx="1804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Tytuł referatu:</a:t>
            </a:r>
          </a:p>
        </p:txBody>
      </p:sp>
    </p:spTree>
    <p:extLst>
      <p:ext uri="{BB962C8B-B14F-4D97-AF65-F5344CB8AC3E}">
        <p14:creationId xmlns:p14="http://schemas.microsoft.com/office/powerpoint/2010/main" val="49784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198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ostokąt 12"/>
              <p:cNvSpPr/>
              <p:nvPr/>
            </p:nvSpPr>
            <p:spPr>
              <a:xfrm>
                <a:off x="1010992" y="1558671"/>
                <a:ext cx="10515600" cy="5587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Badania identyfikacyjne charakterystyki sztywności pakietu sprężyn spiralnych przeprowadzono przyjmując ogólny model charakterystyki sztywności elementu sprężystego z tarciem wewnętrznym:</a:t>
                </a:r>
              </a:p>
              <a:p>
                <a:pPr algn="just">
                  <a:lnSpc>
                    <a:spcPct val="124000"/>
                  </a:lnSpc>
                </a:pPr>
                <a:endParaRPr lang="pl-PL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4000"/>
                  </a:lnSpc>
                </a:pPr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gdzie:</a:t>
                </a:r>
              </a:p>
              <a:p>
                <a:pPr algn="just">
                  <a:lnSpc>
                    <a:spcPct val="12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l-PL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	charakterystyka sztywności elementu sprężystego,</a:t>
                </a:r>
              </a:p>
              <a:p>
                <a:pPr algn="just">
                  <a:lnSpc>
                    <a:spcPct val="124000"/>
                  </a:lnSpc>
                </a:pP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	charakterystyka elementu sprężystego bez tarcia,</a:t>
                </a:r>
              </a:p>
              <a:p>
                <a:pPr algn="just">
                  <a:lnSpc>
                    <a:spcPct val="124000"/>
                  </a:lnSpc>
                </a:pP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	funkcja opisująca zmianę wartości siły tarcia wewnętrznego,</a:t>
                </a:r>
              </a:p>
              <a:p>
                <a:pPr algn="just">
                  <a:lnSpc>
                    <a:spcPct val="124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	prędkość względna masy resorowanej i masy nieresorowanej,</a:t>
                </a:r>
              </a:p>
              <a:p>
                <a:pPr algn="just">
                  <a:lnSpc>
                    <a:spcPct val="124000"/>
                  </a:lnSpc>
                </a:pP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	przemieszczenie względne masy resorowanej i masy nieresorowanej; ugięcie zawieszenia.</a:t>
                </a:r>
              </a:p>
              <a:p>
                <a:pPr algn="just">
                  <a:lnSpc>
                    <a:spcPct val="124000"/>
                  </a:lnSpc>
                </a:pPr>
                <a:endParaRPr lang="pl-PL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Prostoką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92" y="1558671"/>
                <a:ext cx="10515600" cy="5587683"/>
              </a:xfrm>
              <a:prstGeom prst="rect">
                <a:avLst/>
              </a:prstGeom>
              <a:blipFill>
                <a:blip r:embed="rId2"/>
                <a:stretch>
                  <a:fillRect l="-928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046" y="3159551"/>
            <a:ext cx="4076700" cy="409575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modelu pakietu sprężyn spiralnych</a:t>
            </a:r>
          </a:p>
        </p:txBody>
      </p:sp>
    </p:spTree>
    <p:extLst>
      <p:ext uri="{BB962C8B-B14F-4D97-AF65-F5344CB8AC3E}">
        <p14:creationId xmlns:p14="http://schemas.microsoft.com/office/powerpoint/2010/main" val="167584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198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010992" y="1558671"/>
            <a:ext cx="10515600" cy="4023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Zadanie identyfikacji modelu matematycznego pakietu sprężyn spiralnych o zarysie logarytmicznym podzielono na dwa etapy:</a:t>
            </a:r>
          </a:p>
          <a:p>
            <a:pPr algn="just">
              <a:lnSpc>
                <a:spcPct val="124000"/>
              </a:lnSpc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4000"/>
              </a:lnSpc>
              <a:buAutoNum type="arabicPeriod"/>
            </a:pP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charakterystyki pakietu sprężyn spiralnych o zarysie logarytmicznym bez tarcia wewnętrznego</a:t>
            </a:r>
          </a:p>
          <a:p>
            <a:pPr marL="457200" indent="-457200" algn="just">
              <a:lnSpc>
                <a:spcPct val="124000"/>
              </a:lnSpc>
              <a:buAutoNum type="arabicPeriod"/>
            </a:pPr>
            <a:endParaRPr lang="pl-PL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4000"/>
              </a:lnSpc>
              <a:buAutoNum type="arabicPeriod"/>
            </a:pP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funkcji opisującej zmianę wartości siły tarcia wewnętrznego pakietu sprężyn spiralnych o zarysie logarytmicznym</a:t>
            </a:r>
          </a:p>
          <a:p>
            <a:pPr algn="just">
              <a:lnSpc>
                <a:spcPct val="124000"/>
              </a:lnSpc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modelu pakietu sprężyn spiralnych</a:t>
            </a:r>
          </a:p>
        </p:txBody>
      </p:sp>
    </p:spTree>
    <p:extLst>
      <p:ext uri="{BB962C8B-B14F-4D97-AF65-F5344CB8AC3E}">
        <p14:creationId xmlns:p14="http://schemas.microsoft.com/office/powerpoint/2010/main" val="351029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198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010992" y="1558671"/>
            <a:ext cx="10515600" cy="1886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4000"/>
              </a:lnSpc>
              <a:buAutoNum type="arabicPeriod"/>
            </a:pP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charakterystyki pakietu sprężyn spiralnych o zarysie logarytmicznym bez tarcia wewnętrznego</a:t>
            </a:r>
          </a:p>
          <a:p>
            <a:pPr algn="just">
              <a:lnSpc>
                <a:spcPct val="124000"/>
              </a:lnSpc>
            </a:pP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Przyjęcie wspólnej charakterystyki sztywności bez tarcia dla badanych pakietów sprężyn spiralnych z różniącymi się wartościami ciśnienia oleju w bębnie pakietu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modelu pakietu sprężyn spiralnych</a:t>
            </a:r>
          </a:p>
        </p:txBody>
      </p:sp>
      <p:pic>
        <p:nvPicPr>
          <p:cNvPr id="8" name="Obraz 7"/>
          <p:cNvPicPr/>
          <p:nvPr/>
        </p:nvPicPr>
        <p:blipFill>
          <a:blip r:embed="rId2"/>
          <a:stretch>
            <a:fillRect/>
          </a:stretch>
        </p:blipFill>
        <p:spPr>
          <a:xfrm>
            <a:off x="1995071" y="3480576"/>
            <a:ext cx="3846695" cy="3027673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3"/>
          <a:stretch>
            <a:fillRect/>
          </a:stretch>
        </p:blipFill>
        <p:spPr>
          <a:xfrm>
            <a:off x="6905357" y="3502756"/>
            <a:ext cx="3846695" cy="3027673"/>
          </a:xfrm>
          <a:prstGeom prst="rect">
            <a:avLst/>
          </a:prstGeom>
        </p:spPr>
      </p:pic>
      <p:sp>
        <p:nvSpPr>
          <p:cNvPr id="2" name="Strzałka: w prawo 1"/>
          <p:cNvSpPr/>
          <p:nvPr/>
        </p:nvSpPr>
        <p:spPr>
          <a:xfrm>
            <a:off x="6009127" y="4680450"/>
            <a:ext cx="569844" cy="457844"/>
          </a:xfrm>
          <a:prstGeom prst="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5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198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010992" y="1558671"/>
            <a:ext cx="10515600" cy="396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Założenie postaci wielomianowej wspólnej charakterystyki sztywności bez tarcia dla badanych pakietów sprężyn spiralnych:</a:t>
            </a:r>
          </a:p>
          <a:p>
            <a:pPr algn="just">
              <a:lnSpc>
                <a:spcPct val="124000"/>
              </a:lnSpc>
            </a:pPr>
            <a:endParaRPr lang="pl-PL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endParaRPr lang="pl-PL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Identyfikacja parametrów p</a:t>
            </a:r>
            <a:r>
              <a:rPr lang="pl-PL" sz="23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pl-PL" sz="23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 p</a:t>
            </a:r>
            <a:r>
              <a:rPr lang="pl-PL" sz="23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według metody gradientowo-iteracyjnej polegającej na minimalizacji funkcji celu:</a:t>
            </a:r>
          </a:p>
          <a:p>
            <a:pPr algn="just">
              <a:lnSpc>
                <a:spcPct val="124000"/>
              </a:lnSpc>
            </a:pPr>
            <a:endParaRPr lang="pl-PL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endParaRPr lang="pl-PL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Założono stały krok </a:t>
            </a:r>
            <a:r>
              <a:rPr lang="pl-PL" sz="2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𝜇 oraz przyjęto następujący warunek zakończenia iteracji:</a:t>
            </a:r>
            <a:endParaRPr lang="pl-PL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modelu pakietu sprężyn spiralnych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471" y="2636584"/>
            <a:ext cx="3429000" cy="4953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346" y="4080074"/>
            <a:ext cx="6134100" cy="9144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321" y="5551176"/>
            <a:ext cx="20193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9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modelu pakietu sprężyn spiralnych</a:t>
            </a:r>
          </a:p>
        </p:txBody>
      </p:sp>
      <p:pic>
        <p:nvPicPr>
          <p:cNvPr id="10" name="Obraz 9"/>
          <p:cNvPicPr/>
          <p:nvPr/>
        </p:nvPicPr>
        <p:blipFill>
          <a:blip r:embed="rId2"/>
          <a:stretch>
            <a:fillRect/>
          </a:stretch>
        </p:blipFill>
        <p:spPr>
          <a:xfrm>
            <a:off x="3440203" y="1803994"/>
            <a:ext cx="4600712" cy="341462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924596" y="5365996"/>
            <a:ext cx="10515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Rys. 7. Weryfikacja procesu identyfikacji parametrów charakterystyki statycznej bez histerezy tarciowej pakietu sprężyn spiralnych o zarysie logarytmicznym.</a:t>
            </a:r>
          </a:p>
        </p:txBody>
      </p:sp>
    </p:spTree>
    <p:extLst>
      <p:ext uri="{BB962C8B-B14F-4D97-AF65-F5344CB8AC3E}">
        <p14:creationId xmlns:p14="http://schemas.microsoft.com/office/powerpoint/2010/main" val="359263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198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010992" y="1558671"/>
            <a:ext cx="10515600" cy="140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Założenie postaci liniowej funkcji wyrażającej wartość siły tarcia wewnętrznego Q(x)=r∙x oraz przyjęcie, że współczynnik kierunkowy i-tej charakterystyki spełnia równość: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modelu pakietu sprężyn spiralnych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171" y="2986406"/>
            <a:ext cx="588645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3708006"/>
                  </p:ext>
                </p:extLst>
              </p:nvPr>
            </p:nvGraphicFramePr>
            <p:xfrm>
              <a:off x="1146219" y="3823875"/>
              <a:ext cx="5023321" cy="2818184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693198">
                      <a:extLst>
                        <a:ext uri="{9D8B030D-6E8A-4147-A177-3AD203B41FA5}">
                          <a16:colId xmlns:a16="http://schemas.microsoft.com/office/drawing/2014/main" val="2069434799"/>
                        </a:ext>
                      </a:extLst>
                    </a:gridCol>
                    <a:gridCol w="3330123">
                      <a:extLst>
                        <a:ext uri="{9D8B030D-6E8A-4147-A177-3AD203B41FA5}">
                          <a16:colId xmlns:a16="http://schemas.microsoft.com/office/drawing/2014/main" val="1439766330"/>
                        </a:ext>
                      </a:extLst>
                    </a:gridCol>
                  </a:tblGrid>
                  <a:tr h="91806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Ciśnienie oleju </a:t>
                          </a:r>
                          <a14:m>
                            <m:oMath xmlns:m="http://schemas.openxmlformats.org/officeDocument/2006/math">
                              <m:r>
                                <a:rPr lang="pl-PL" sz="1800" b="0" i="1">
                                  <a:effectLst/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l-PL" sz="1800" b="0">
                                  <a:effectLst/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pl-PL" sz="1800" b="0" i="1">
                                  <a:effectLst/>
                                  <a:latin typeface="Cambria Math" panose="02040503050406030204" pitchFamily="18" charset="0"/>
                                </a:rPr>
                                <m:t>𝑏𝑎𝑟</m:t>
                              </m:r>
                              <m:r>
                                <a:rPr lang="pl-PL" sz="1800" b="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pl-PL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Współczynnik kierunkowy</a:t>
                          </a:r>
                        </a:p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pl-PL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l-PL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r>
                                          <a:rPr lang="pl-PL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pl-PL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l-PL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l-PL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55305020"/>
                      </a:ext>
                    </a:extLst>
                  </a:tr>
                  <a:tr h="3166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1,138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66150925"/>
                      </a:ext>
                    </a:extLst>
                  </a:tr>
                  <a:tr h="3166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1,106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87634140"/>
                      </a:ext>
                    </a:extLst>
                  </a:tr>
                  <a:tr h="3166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1,109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61490532"/>
                      </a:ext>
                    </a:extLst>
                  </a:tr>
                  <a:tr h="3166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0,952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0219987"/>
                      </a:ext>
                    </a:extLst>
                  </a:tr>
                  <a:tr h="3166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0,867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33656805"/>
                      </a:ext>
                    </a:extLst>
                  </a:tr>
                  <a:tr h="3166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0,887</a:t>
                          </a:r>
                          <a:endParaRPr lang="pl-PL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41658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3708006"/>
                  </p:ext>
                </p:extLst>
              </p:nvPr>
            </p:nvGraphicFramePr>
            <p:xfrm>
              <a:off x="1146219" y="3823875"/>
              <a:ext cx="5023321" cy="2818184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693198">
                      <a:extLst>
                        <a:ext uri="{9D8B030D-6E8A-4147-A177-3AD203B41FA5}">
                          <a16:colId xmlns:a16="http://schemas.microsoft.com/office/drawing/2014/main" val="2069434799"/>
                        </a:ext>
                      </a:extLst>
                    </a:gridCol>
                    <a:gridCol w="3330123">
                      <a:extLst>
                        <a:ext uri="{9D8B030D-6E8A-4147-A177-3AD203B41FA5}">
                          <a16:colId xmlns:a16="http://schemas.microsoft.com/office/drawing/2014/main" val="1439766330"/>
                        </a:ext>
                      </a:extLst>
                    </a:gridCol>
                  </a:tblGrid>
                  <a:tr h="91806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1987" r="-197122" b="-217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823" t="-1987" r="-183" b="-2172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5305020"/>
                      </a:ext>
                    </a:extLst>
                  </a:tr>
                  <a:tr h="3166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1,138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66150925"/>
                      </a:ext>
                    </a:extLst>
                  </a:tr>
                  <a:tr h="3166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1,106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87634140"/>
                      </a:ext>
                    </a:extLst>
                  </a:tr>
                  <a:tr h="3166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1,109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61490532"/>
                      </a:ext>
                    </a:extLst>
                  </a:tr>
                  <a:tr h="3166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0,952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0219987"/>
                      </a:ext>
                    </a:extLst>
                  </a:tr>
                  <a:tr h="3166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0,867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33656805"/>
                      </a:ext>
                    </a:extLst>
                  </a:tr>
                  <a:tr h="3166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pl-PL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18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0,887</a:t>
                          </a:r>
                          <a:endParaRPr lang="pl-PL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41658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Prostokąt 10"/>
          <p:cNvSpPr/>
          <p:nvPr/>
        </p:nvSpPr>
        <p:spPr>
          <a:xfrm>
            <a:off x="6463374" y="3823875"/>
            <a:ext cx="5324494" cy="2286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przedstawia wartości współczynnika r zestawione z wartościami ciśnienia oleju w bębnie pakietu, które w czasie badań były zmieniane w zakresie od 0 [bar] do 20 [bar] z interwałem 2 [bar]</a:t>
            </a:r>
          </a:p>
        </p:txBody>
      </p:sp>
    </p:spTree>
    <p:extLst>
      <p:ext uri="{BB962C8B-B14F-4D97-AF65-F5344CB8AC3E}">
        <p14:creationId xmlns:p14="http://schemas.microsoft.com/office/powerpoint/2010/main" val="91421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198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010992" y="1558671"/>
            <a:ext cx="10515600" cy="448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Uzmiennienie funkcji opisująca siłę tarcia wewnętrznego Q(x) o parametr P, będący ciśnieniem oleju w bębnie pakietu, poprzez wprowadzenie zależności:</a:t>
            </a:r>
          </a:p>
          <a:p>
            <a:pPr algn="just">
              <a:lnSpc>
                <a:spcPct val="124000"/>
              </a:lnSpc>
            </a:pPr>
            <a:endParaRPr lang="pl-PL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Identyfikacja parametrów q</a:t>
            </a:r>
            <a:r>
              <a:rPr lang="pl-PL" sz="23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 q</a:t>
            </a:r>
            <a:r>
              <a:rPr lang="pl-PL" sz="23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podstawie metody gradientowo-iteracyjnej polegającej na minimalizacji funkcji celu:</a:t>
            </a:r>
          </a:p>
          <a:p>
            <a:pPr algn="just">
              <a:lnSpc>
                <a:spcPct val="124000"/>
              </a:lnSpc>
            </a:pPr>
            <a:endParaRPr lang="pl-PL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endParaRPr lang="pl-PL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pl-P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Założono stały krok </a:t>
            </a:r>
            <a:r>
              <a:rPr lang="pl-PL" sz="2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𝜇 oraz przyjęto warunek zakończenia iteracji:</a:t>
            </a:r>
            <a:endParaRPr lang="pl-PL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endParaRPr lang="pl-PL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modelu pakietu sprężyn spiralnych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481" y="2702301"/>
            <a:ext cx="2344738" cy="39499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370" y="4152922"/>
            <a:ext cx="4950959" cy="92780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321" y="5681802"/>
            <a:ext cx="20193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2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modelu pakietu sprężyn spiralnych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924596" y="5365996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Rys. 8. Weryfikacja procesu identyfikacji parametrów opisu matematycznego współczynnika kierunkowego funkcji siły tarcia wewnętrznego.</a:t>
            </a:r>
          </a:p>
        </p:txBody>
      </p:sp>
      <p:pic>
        <p:nvPicPr>
          <p:cNvPr id="6" name="Obraz 5"/>
          <p:cNvPicPr/>
          <p:nvPr/>
        </p:nvPicPr>
        <p:blipFill>
          <a:blip r:embed="rId2"/>
          <a:stretch>
            <a:fillRect/>
          </a:stretch>
        </p:blipFill>
        <p:spPr>
          <a:xfrm>
            <a:off x="3440203" y="1783985"/>
            <a:ext cx="4600712" cy="34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1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240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/>
              <p:cNvSpPr/>
              <p:nvPr/>
            </p:nvSpPr>
            <p:spPr>
              <a:xfrm>
                <a:off x="924596" y="1957223"/>
                <a:ext cx="10515600" cy="567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l-PL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l-PL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l-PL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pl-PL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96" y="1957223"/>
                <a:ext cx="10515600" cy="5673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rostokąt 9"/>
          <p:cNvSpPr/>
          <p:nvPr/>
        </p:nvSpPr>
        <p:spPr>
          <a:xfrm>
            <a:off x="838200" y="2682801"/>
            <a:ext cx="5450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                                             b)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838200" y="5690267"/>
            <a:ext cx="10515600" cy="96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Rys. 9. Weryfikacja procesu identyfikacji modelu pakietu sprężyn spiralnych dla ciśnienia oleju 0 [bar] oraz b) 20 [bar] (</a:t>
            </a:r>
            <a:r>
              <a:rPr lang="pl-PL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zidentyfikowany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5" name="Obraz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376987" y="2726344"/>
            <a:ext cx="3997908" cy="2992143"/>
          </a:xfrm>
          <a:prstGeom prst="rect">
            <a:avLst/>
          </a:prstGeom>
        </p:spPr>
      </p:pic>
      <p:pic>
        <p:nvPicPr>
          <p:cNvPr id="16" name="Obraz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441295" y="2726343"/>
            <a:ext cx="3846104" cy="2992143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modelu pakietu sprężyn spiralnych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450361"/>
            <a:ext cx="7489551" cy="507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Zidentyfikowany model charakterystyki statycznej pakietu:</a:t>
            </a:r>
          </a:p>
        </p:txBody>
      </p:sp>
    </p:spTree>
    <p:extLst>
      <p:ext uri="{BB962C8B-B14F-4D97-AF65-F5344CB8AC3E}">
        <p14:creationId xmlns:p14="http://schemas.microsoft.com/office/powerpoint/2010/main" val="2562313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198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010992" y="1558671"/>
            <a:ext cx="10515600" cy="4595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Koncepcja modernizacji bojowej platformy gąsienicowej 2S1 zakłada zastosowanie semi-aktywnych systemów zawieszeń, które można postrzegać jako układu regulacji automatycznej.</a:t>
            </a:r>
          </a:p>
          <a:p>
            <a:pPr algn="just">
              <a:lnSpc>
                <a:spcPct val="124000"/>
              </a:lnSpc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 pracy przedstawiony został wielowymiarowy model systemu zawieszenia koła jezdnego platformy z uzyskanym podczas badań opisem matematycznym pakietu sprężyn spiralnych oraz z magnetoreologicznym tłumikiem drgań.</a:t>
            </a:r>
          </a:p>
          <a:p>
            <a:pPr algn="just">
              <a:lnSpc>
                <a:spcPct val="124000"/>
              </a:lnSpc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Jako cel badań naukowych nad semi-aktywnym systemem zawieszenia platformy gąsienicowej 2S1 założono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redukcję wartości drgań kadłuba i czasu ich trwania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Układ regulacji zawieszenia platformy</a:t>
            </a:r>
          </a:p>
        </p:txBody>
      </p:sp>
    </p:spTree>
    <p:extLst>
      <p:ext uri="{BB962C8B-B14F-4D97-AF65-F5344CB8AC3E}">
        <p14:creationId xmlns:p14="http://schemas.microsoft.com/office/powerpoint/2010/main" val="81675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wystąpienia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14000"/>
              </a:lnSpc>
              <a:buAutoNum type="arabicPeriod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Zawieszenie platformy gąsienicowej 2S1</a:t>
            </a:r>
          </a:p>
          <a:p>
            <a:pPr marL="514350" indent="-514350">
              <a:lnSpc>
                <a:spcPct val="114000"/>
              </a:lnSpc>
              <a:buAutoNum type="arabicPeriod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Modernizacja zawieszenia platformy</a:t>
            </a:r>
          </a:p>
          <a:p>
            <a:pPr marL="514350" indent="-514350">
              <a:lnSpc>
                <a:spcPct val="114000"/>
              </a:lnSpc>
              <a:buAutoNum type="arabicPeriod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pakietu sprężyn spiralnych</a:t>
            </a:r>
          </a:p>
          <a:p>
            <a:pPr marL="514350" indent="-514350">
              <a:lnSpc>
                <a:spcPct val="114000"/>
              </a:lnSpc>
              <a:buAutoNum type="arabicPeriod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Identyfikacja modelu pakietu sprężyn spiralnych</a:t>
            </a:r>
          </a:p>
          <a:p>
            <a:pPr marL="514350" indent="-514350">
              <a:lnSpc>
                <a:spcPct val="114000"/>
              </a:lnSpc>
              <a:buAutoNum type="arabicPeriod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Układ regulacji zawieszenia platformy</a:t>
            </a:r>
          </a:p>
          <a:p>
            <a:pPr marL="514350" indent="-514350">
              <a:lnSpc>
                <a:spcPct val="114000"/>
              </a:lnSpc>
              <a:buAutoNum type="arabicPeriod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matematyczny zawieszenia platformy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4000"/>
              </a:lnSpc>
              <a:buAutoNum type="arabicPeriod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numeryczne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4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198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010992" y="1558671"/>
            <a:ext cx="10515600" cy="5015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 przypadku pojazdów specjalnego przeznaczania niespełnienie kryteriów właściwego komfortu jazdy może prowadzić do powstawania poważnych zaburzeń na tle percepcji oraz zaburzeń innych czynników niezbędnych w logicznym postępowaniu.</a:t>
            </a:r>
          </a:p>
          <a:p>
            <a:pPr algn="just">
              <a:lnSpc>
                <a:spcPct val="124000"/>
              </a:lnSpc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Wśród negatywnych skutków biologicznych ekspozycji ciała ludzkiego na drgania wyróżnia się także zwiększenie czasu reakcji ruchowej, zwiększenie czasu reakcji wzrokowej, zakłócenie w koordynacji ruchów oraz nadmierne zmęczenie.</a:t>
            </a:r>
          </a:p>
          <a:p>
            <a:pPr algn="just">
              <a:lnSpc>
                <a:spcPct val="124000"/>
              </a:lnSpc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Ponadto istotnym pojęciem w przypadku pojazdów gąsienicowych jest mobilność, która wyraża efektywność przyspieszania, hamowania oraz stabilność kadłuba pojazdu podczas wykonywania manewru skręcania.</a:t>
            </a:r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Układ regulacji zawieszenia platformy</a:t>
            </a:r>
          </a:p>
        </p:txBody>
      </p:sp>
    </p:spTree>
    <p:extLst>
      <p:ext uri="{BB962C8B-B14F-4D97-AF65-F5344CB8AC3E}">
        <p14:creationId xmlns:p14="http://schemas.microsoft.com/office/powerpoint/2010/main" val="1910961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198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010992" y="1558671"/>
            <a:ext cx="10515600" cy="146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Ze względu na przyjęte kryterium wzrostu komfortu jazdy załogi pojazdu badaniom poddana została ciągła strategia sterowania sky-hook zgodnie z którą siłę tłumienia wytwarzaną przez tłumik magnetoreologiczny definiuje zapis:</a:t>
            </a:r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Układ regulacji zawieszenia platformy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630" y="3156662"/>
            <a:ext cx="2053999" cy="43962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10992" y="3662686"/>
            <a:ext cx="10515600" cy="146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Zaadaptowanie tej strategii w systemie zawieszenia wymaga określenia odwrotnego modelu tłumika magnetoreologicznego. Zakładając model hiperboliczny tłumika RD-1005-3 firmy Lord Corporation, model odwrotny opisuje wyrażenie: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391" y="5253330"/>
            <a:ext cx="5884475" cy="11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7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198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010992" y="1558671"/>
            <a:ext cx="10515600" cy="39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Pakiet sprężyn spiralnych o zarysie logarytmicznym posiada charakterystykę statyczną, która nie jest proporcjonalna do aktualnej wartości ugięcia zawieszenia oraz zależy od funkcji znaku prędkości względnej między tłoczyskiem i cylindrem tłumika magnetoreologicznego.</a:t>
            </a:r>
            <a:endParaRPr lang="pl-P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endParaRPr lang="pl-P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tej obserwacji stwierdzono, że współczynnik sztywności modelowanego zawieszenia </a:t>
            </a: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winien być obliczany jako współczynnik kierunkowy stycznej do charakterystyki sztywności w punkcie, którego współrzędna na osi odciętych równa jest aktualnej wartości ugięcia zawieszenia:</a:t>
            </a:r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Układ regulacji zawieszenia platformy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04" y="5496209"/>
            <a:ext cx="20002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5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198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010992" y="1558671"/>
            <a:ext cx="10515600" cy="284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Ostatecznie, model odwrotny tłumika a tym samym prawo sterowania przyjmuje postać:</a:t>
            </a:r>
          </a:p>
          <a:p>
            <a:pPr algn="just">
              <a:lnSpc>
                <a:spcPct val="124000"/>
              </a:lnSpc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gdzie:</a:t>
            </a:r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Układ regulacji zawieszenia platformy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719" y="2377411"/>
            <a:ext cx="6916815" cy="153707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2" y="4136254"/>
            <a:ext cx="2528888" cy="80798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12" y="5359596"/>
            <a:ext cx="3464586" cy="125079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512" y="4974412"/>
            <a:ext cx="2353663" cy="34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7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matematyczny zawieszenia platformy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10992" y="1558671"/>
            <a:ext cx="10515600" cy="146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Opis matematyczny zawieszenia koła jezdnego platformy gąsienicowej 2S1 zawiera zidentyfikowany model pakietu sprężyn spiralnych o zarysie krzywej logarytmicznej oraz model tłumika magnetoreologicznego: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123" y="3247577"/>
            <a:ext cx="7727754" cy="166040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10992" y="5130718"/>
            <a:ext cx="10515600" cy="146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gdzie:</a:t>
            </a:r>
          </a:p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wektor </a:t>
            </a:r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4-wymiarowym wektorem stanu,</a:t>
            </a:r>
          </a:p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wektor </a:t>
            </a: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4-wymiarowym wektorem sterowania.</a:t>
            </a:r>
            <a:endParaRPr lang="pl-PL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94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numeryczne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10992" y="1558671"/>
            <a:ext cx="10515600" cy="4614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 celu prowadzenia badań numerycznych sporządzono model zawieszenia koła jezdnego platformy gąsienicowej o strukturze semi-aktywnej w środowisku Matlab &amp; Simulink. Założono, że koło jezdne platformy gąsienicowej w 1 [s] ruchu najeżdża na przeszkodę o wysokości 0,1 [m]. Badaniom poddany został:</a:t>
            </a:r>
          </a:p>
          <a:p>
            <a:pPr algn="just">
              <a:lnSpc>
                <a:spcPct val="124000"/>
              </a:lnSpc>
            </a:pPr>
            <a:endParaRPr lang="pl-PL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pasywny system zawieszenia, czyli układ w którym wartości natężenia prądu przepływającego przez uzwojenia sterujące tłumika magnetoreologicznego wynosi 0 [A],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zawieszenia koła jezdnego platformy gąsienicowej 2S1 w którym zastosowano ciągłą strategię sterowania sky-hook.</a:t>
            </a:r>
          </a:p>
        </p:txBody>
      </p:sp>
    </p:spTree>
    <p:extLst>
      <p:ext uri="{BB962C8B-B14F-4D97-AF65-F5344CB8AC3E}">
        <p14:creationId xmlns:p14="http://schemas.microsoft.com/office/powerpoint/2010/main" val="3573658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numeryczne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240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838200" y="5457761"/>
            <a:ext cx="10515600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Rys. 10. Przemieszczenie pionowe masy resorowanej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pasywnego systemu zawieszenia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semi-aktywnego systemu zawieszenia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koła jezdnego. </a:t>
            </a:r>
          </a:p>
        </p:txBody>
      </p:sp>
      <p:pic>
        <p:nvPicPr>
          <p:cNvPr id="11" name="Obraz 10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90689"/>
            <a:ext cx="10688392" cy="3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06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numeryczne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240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838200" y="5457761"/>
            <a:ext cx="10515600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Rys. 11. Prędkość pionowa masy resorowanej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pasywnego systemu zawieszenia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semi-aktywnego systemu zawieszenia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koła jezdnego. </a:t>
            </a:r>
          </a:p>
        </p:txBody>
      </p:sp>
      <p:pic>
        <p:nvPicPr>
          <p:cNvPr id="8" name="Obraz 7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88392" cy="3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240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010992" y="1346632"/>
            <a:ext cx="10515600" cy="564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Wnioski końcowe:</a:t>
            </a:r>
          </a:p>
          <a:p>
            <a:pPr marL="342900" indent="-342900" algn="just"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pakiet sprężyn spiralnych o zarysie logarytmicznym wykazuje redukcję wartości pola powierzchni histerezy tarciowej przy wzrastającej wartości ciśnienia oleju w bębnie pakietu,</a:t>
            </a:r>
          </a:p>
          <a:p>
            <a:pPr marL="342900" indent="-342900" algn="just"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zidentyfikowany model pakietu sprężyn spiralnych posiada pole powierzchni histerezy tarciowej w przybliżeniu równe polu powierzchni histerezy tarciowej wyznaczonej na podstawie danych eksperymentalnych co świadczy o bardzo dobrym dopasowaniu modelu do danych eksperymentalnych,</a:t>
            </a:r>
          </a:p>
          <a:p>
            <a:pPr marL="342900" indent="-342900" algn="just"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ciągła strategia sterowania sky-hook w systemie zawieszenia koła jezdnego platformy gąsienicowej 2S1 pozwala na redukcję wartości amplitud przemieszczenia i prędkości masy resorowanej oraz skraca czas ustalenia się tych sygnałów na odpowiednich poziomach,</a:t>
            </a:r>
          </a:p>
          <a:p>
            <a:pPr marL="342900" indent="-342900" algn="just"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prędkość masy resorowanej w systemie semi-aktywnym, z zastosowaną ciągłą strategią sterowania sky-hook w relacji do prędkości masy resorowanej systemu pasywnego wskazuje możliwy wzrost komfortu jazdy załogi pojazdu gąsienicowego,</a:t>
            </a:r>
          </a:p>
          <a:p>
            <a:pPr marL="342900" indent="-342900" algn="just"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siły tłumienia generowana przez tłumik magnetoreologiczny zgodnie z ciągłą strategią sterowania sky-hook zależy od wartości ciśnienia oleju w bębnie pakietu sprężyn spiralnych.</a:t>
            </a:r>
          </a:p>
          <a:p>
            <a:pPr marL="342900" indent="-342900" algn="just">
              <a:lnSpc>
                <a:spcPct val="124000"/>
              </a:lnSpc>
              <a:buFont typeface="Wingdings" panose="05000000000000000000" pitchFamily="2" charset="2"/>
              <a:buChar char="§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696792" y="214551"/>
            <a:ext cx="9144000" cy="1021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modelowe zmodernizowanego systemu zawieszenia platformy gąsienicowej 2S1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79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261057" y="26940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170967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Zawieszenie platformy gąsienicowej 2S1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4000"/>
              </a:lnSpc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Platforma wykorzystywana jest w wielu pojazdach Wojsk Lądowych Sił Zbrojnych Rzeczpospolitej Polskiej do których należą m.in.: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samobieżne haubice GOŹDIK,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moździerz samobieżny M120G,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opancerzone wozy dowodzenia,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wozy dowódcze i dowódczo-sztabowe.</a:t>
            </a:r>
          </a:p>
          <a:p>
            <a:pPr marL="0" indent="0" algn="just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240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268126" y="5421844"/>
            <a:ext cx="38654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Rys. 1. Wóz dowodzenia</a:t>
            </a:r>
          </a:p>
          <a:p>
            <a:r>
              <a:rPr lang="pl-PL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www.hsw.pl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3467165"/>
            <a:ext cx="56578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Zawieszenie platformy gąsienicowej 2S1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42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Rys. 2. Widok platformy gąsienicowej 2S1 z drążkami skrętnymi</a:t>
            </a:r>
          </a:p>
          <a:p>
            <a:pPr marL="0" indent="0" algn="just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240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9" y="1594755"/>
            <a:ext cx="9963150" cy="45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1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Modernizacja zawieszenia platformy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1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4000"/>
              </a:lnSpc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projektu realizowanego przez pracowników Katedry Automatyzacji Procesów AGH pod kierownictwem dr inż. A. Jurkiewicza dokonano modernizacji platformy gąsienicowej 2S1.</a:t>
            </a:r>
            <a:endParaRPr lang="pl-P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4000"/>
              </a:lnSpc>
              <a:buNone/>
            </a:pPr>
            <a:endParaRPr lang="pl-P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4000"/>
              </a:lnSpc>
              <a:buNone/>
            </a:pPr>
            <a:endParaRPr lang="pl-P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zawiesz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3959" r="10831" b="41666"/>
          <a:stretch>
            <a:fillRect/>
          </a:stretch>
        </p:blipFill>
        <p:spPr bwMode="auto">
          <a:xfrm>
            <a:off x="1502640" y="3393786"/>
            <a:ext cx="5739579" cy="2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az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138" y="3325616"/>
            <a:ext cx="2409303" cy="21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240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838200" y="5457761"/>
            <a:ext cx="10515600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Rys. 3. Elementy zawieszenia platformy gąsienicowej z drążkami skrętnymi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z pakietem sprężyn spiralnych nowej wersji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262129" y="3395792"/>
            <a:ext cx="7374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                                                                       b)</a:t>
            </a:r>
          </a:p>
        </p:txBody>
      </p:sp>
    </p:spTree>
    <p:extLst>
      <p:ext uri="{BB962C8B-B14F-4D97-AF65-F5344CB8AC3E}">
        <p14:creationId xmlns:p14="http://schemas.microsoft.com/office/powerpoint/2010/main" val="325252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pakietu sprężyn spiralnych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0139" y="1690688"/>
            <a:ext cx="7457049" cy="34971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4000"/>
              </a:lnSpc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Stanowisko przygotowane wg. wytycznych dostarczonych przez AGH zostało wykorzystane w celu wyznaczenia charakterystyk statycznych pakietów sprężyn spiralnych o zarysie:</a:t>
            </a:r>
          </a:p>
          <a:p>
            <a:pPr lvl="1" algn="just">
              <a:lnSpc>
                <a:spcPct val="124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Archimedesa,</a:t>
            </a:r>
          </a:p>
          <a:p>
            <a:pPr lvl="1" algn="just">
              <a:lnSpc>
                <a:spcPct val="124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logarytmicznym,</a:t>
            </a:r>
          </a:p>
          <a:p>
            <a:pPr lvl="1" algn="just">
              <a:lnSpc>
                <a:spcPct val="124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hiperbolicznym.</a:t>
            </a:r>
          </a:p>
          <a:p>
            <a:pPr marL="0" indent="0">
              <a:lnSpc>
                <a:spcPct val="124000"/>
              </a:lnSpc>
              <a:buNone/>
            </a:pPr>
            <a:endParaRPr lang="pl-P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240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838200" y="5556237"/>
            <a:ext cx="10515600" cy="96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Rys. 4. Stanowisko badawcze pakietów sprężyn spiralnych w Dziale Badań Zespołów HSW S.A.</a:t>
            </a:r>
          </a:p>
        </p:txBody>
      </p:sp>
      <p:pic>
        <p:nvPicPr>
          <p:cNvPr id="11" name="Obraz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31" y="1855305"/>
            <a:ext cx="2737448" cy="3674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91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pakietu sprężyn spiralnych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60550"/>
            <a:ext cx="10515600" cy="47941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Stanowisko pomiarowe przedstawione na rys. 4. złożone jest z siłownika hydropulsacyjnego PL 630N sterowanego ze stanowiska SCHENCK do badań wytrzymałościowych. Możliwe przemieszczenie tłoczyska siłownika PL 630N obejmuje zakres od 0 do 250 [mm]. Ugięcie pakietu mierzono za pomocą laserowego czujnika przemieszczenia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NCDT 1302. Podczas badań w sposób ciągły rejestrowano siłę reakcji zawieszenia. W tym celu, jako przyrząd pomiarowy wykorzystano dwa czujniki siły PM 40.</a:t>
            </a:r>
          </a:p>
        </p:txBody>
      </p:sp>
    </p:spTree>
    <p:extLst>
      <p:ext uri="{BB962C8B-B14F-4D97-AF65-F5344CB8AC3E}">
        <p14:creationId xmlns:p14="http://schemas.microsoft.com/office/powerpoint/2010/main" val="352540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240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838200" y="1690688"/>
            <a:ext cx="5450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                                             b)</a:t>
            </a:r>
          </a:p>
        </p:txBody>
      </p:sp>
      <p:pic>
        <p:nvPicPr>
          <p:cNvPr id="11" name="Obraz 10" descr="sprezyna_new.jpg"/>
          <p:cNvPicPr/>
          <p:nvPr/>
        </p:nvPicPr>
        <p:blipFill>
          <a:blip r:embed="rId2" cstate="print"/>
          <a:srcRect l="23216" t="5560" r="27155" b="4127"/>
          <a:stretch>
            <a:fillRect/>
          </a:stretch>
        </p:blipFill>
        <p:spPr>
          <a:xfrm>
            <a:off x="1639859" y="1879315"/>
            <a:ext cx="3072819" cy="3016241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838200" y="5099971"/>
            <a:ext cx="10515600" cy="146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Rys. 5. Logarytmiczna sprężyna spiralna pakietu (a) oraz charakterystyka sztywności pakietu 15 sprężyn (b) dla ciśnienia oleju 0 [ bar] w bębnie pakietu wyznaczona na podstawie danych eksperymentalnych.</a:t>
            </a:r>
          </a:p>
        </p:txBody>
      </p:sp>
      <p:pic>
        <p:nvPicPr>
          <p:cNvPr id="16" name="Obraz 15"/>
          <p:cNvPicPr/>
          <p:nvPr/>
        </p:nvPicPr>
        <p:blipFill>
          <a:blip r:embed="rId3"/>
          <a:stretch>
            <a:fillRect/>
          </a:stretch>
        </p:blipFill>
        <p:spPr>
          <a:xfrm>
            <a:off x="6288731" y="1881302"/>
            <a:ext cx="4088983" cy="3112730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pakietu sprężyn spiralnych</a:t>
            </a:r>
          </a:p>
        </p:txBody>
      </p:sp>
    </p:spTree>
    <p:extLst>
      <p:ext uri="{BB962C8B-B14F-4D97-AF65-F5344CB8AC3E}">
        <p14:creationId xmlns:p14="http://schemas.microsoft.com/office/powerpoint/2010/main" val="94902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688392" cy="1325563"/>
          </a:xfrm>
        </p:spPr>
        <p:txBody>
          <a:bodyPr>
            <a:normAutofit/>
          </a:bodyPr>
          <a:lstStyle/>
          <a:p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pakietu sprężyn spiralnych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219" y="21987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6219" y="265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010992" y="1558671"/>
            <a:ext cx="10515600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wykazały obniżenie wartości pól powierzchni histerez tarciowych pakietu sprężyn spiralnych na skutek wzrostu cieśnienia oleju w bębnie pakietu.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4392714"/>
                  </p:ext>
                </p:extLst>
              </p:nvPr>
            </p:nvGraphicFramePr>
            <p:xfrm>
              <a:off x="1617785" y="2681001"/>
              <a:ext cx="8792307" cy="2912678"/>
            </p:xfrm>
            <a:graphic>
              <a:graphicData uri="http://schemas.openxmlformats.org/drawingml/2006/table">
                <a:tbl>
                  <a:tblPr firstRow="1" firstCol="1" bandRow="1">
                    <a:tableStyleId>{C083E6E3-FA7D-4D7B-A595-EF9225AFEA82}</a:tableStyleId>
                  </a:tblPr>
                  <a:tblGrid>
                    <a:gridCol w="3305772">
                      <a:extLst>
                        <a:ext uri="{9D8B030D-6E8A-4147-A177-3AD203B41FA5}">
                          <a16:colId xmlns:a16="http://schemas.microsoft.com/office/drawing/2014/main" val="3633458420"/>
                        </a:ext>
                      </a:extLst>
                    </a:gridCol>
                    <a:gridCol w="5486535">
                      <a:extLst>
                        <a:ext uri="{9D8B030D-6E8A-4147-A177-3AD203B41FA5}">
                          <a16:colId xmlns:a16="http://schemas.microsoft.com/office/drawing/2014/main" val="2494169777"/>
                        </a:ext>
                      </a:extLst>
                    </a:gridCol>
                  </a:tblGrid>
                  <a:tr h="718118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Ciśnienie oleju </a:t>
                          </a:r>
                          <a14:m>
                            <m:oMath xmlns:m="http://schemas.openxmlformats.org/officeDocument/2006/math">
                              <m:r>
                                <a:rPr lang="pl-PL" sz="2400" b="0" i="1">
                                  <a:effectLst/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l-PL" sz="2400" b="0">
                                  <a:effectLst/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pl-PL" sz="2400" b="0" i="1">
                                  <a:effectLst/>
                                  <a:latin typeface="Cambria Math" panose="02040503050406030204" pitchFamily="18" charset="0"/>
                                </a:rPr>
                                <m:t>𝑏𝑎𝑟</m:t>
                              </m:r>
                              <m:r>
                                <a:rPr lang="pl-PL" sz="2400" b="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pl-PL" sz="4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Pole powierzchni histerezy </a:t>
                          </a:r>
                          <a14:m>
                            <m:oMath xmlns:m="http://schemas.openxmlformats.org/officeDocument/2006/math">
                              <m:r>
                                <a:rPr lang="pl-PL" sz="2400" b="0" i="1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l-PL" sz="2400" b="0">
                                  <a:effectLst/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pl-PL" sz="2400" b="0" i="1">
                                  <a:effectLst/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l-PL" sz="2400" b="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l-PL" sz="2400" b="0" i="1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l-PL" sz="2400" b="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pl-PL" sz="4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8381458"/>
                      </a:ext>
                    </a:extLst>
                  </a:tr>
                  <a:tr h="321428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pl-PL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487,440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66826716"/>
                      </a:ext>
                    </a:extLst>
                  </a:tr>
                  <a:tr h="321428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473,870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74250956"/>
                      </a:ext>
                    </a:extLst>
                  </a:tr>
                  <a:tr h="321428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475,030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7401289"/>
                      </a:ext>
                    </a:extLst>
                  </a:tr>
                  <a:tr h="321428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407,730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21719201"/>
                      </a:ext>
                    </a:extLst>
                  </a:tr>
                  <a:tr h="321428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371,610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74097912"/>
                      </a:ext>
                    </a:extLst>
                  </a:tr>
                  <a:tr h="321428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pl-PL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380,225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00338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4392714"/>
                  </p:ext>
                </p:extLst>
              </p:nvPr>
            </p:nvGraphicFramePr>
            <p:xfrm>
              <a:off x="1617785" y="2681001"/>
              <a:ext cx="8792307" cy="2912678"/>
            </p:xfrm>
            <a:graphic>
              <a:graphicData uri="http://schemas.openxmlformats.org/drawingml/2006/table">
                <a:tbl>
                  <a:tblPr firstRow="1" firstCol="1" bandRow="1">
                    <a:tableStyleId>{C083E6E3-FA7D-4D7B-A595-EF9225AFEA82}</a:tableStyleId>
                  </a:tblPr>
                  <a:tblGrid>
                    <a:gridCol w="3305772">
                      <a:extLst>
                        <a:ext uri="{9D8B030D-6E8A-4147-A177-3AD203B41FA5}">
                          <a16:colId xmlns:a16="http://schemas.microsoft.com/office/drawing/2014/main" val="3633458420"/>
                        </a:ext>
                      </a:extLst>
                    </a:gridCol>
                    <a:gridCol w="5486535">
                      <a:extLst>
                        <a:ext uri="{9D8B030D-6E8A-4147-A177-3AD203B41FA5}">
                          <a16:colId xmlns:a16="http://schemas.microsoft.com/office/drawing/2014/main" val="2494169777"/>
                        </a:ext>
                      </a:extLst>
                    </a:gridCol>
                  </a:tblGrid>
                  <a:tr h="718118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t="-847" r="-165930" b="-331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0333" t="-847" r="-111" b="-3313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83814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pl-PL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487,440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668267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473,870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742509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475,030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74012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407,730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217192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371,610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740979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pl-PL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l-PL" sz="2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380,225</a:t>
                          </a:r>
                          <a:endParaRPr lang="pl-PL" sz="40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00338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Prostokąt 10"/>
          <p:cNvSpPr/>
          <p:nvPr/>
        </p:nvSpPr>
        <p:spPr>
          <a:xfrm>
            <a:off x="838200" y="5737231"/>
            <a:ext cx="10515600" cy="96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Obniżenie wartości pól powierzchni histerez tarciowych oznacza redukcję własności tłumiących zawieszenia.</a:t>
            </a:r>
          </a:p>
        </p:txBody>
      </p:sp>
    </p:spTree>
    <p:extLst>
      <p:ext uri="{BB962C8B-B14F-4D97-AF65-F5344CB8AC3E}">
        <p14:creationId xmlns:p14="http://schemas.microsoft.com/office/powerpoint/2010/main" val="15098277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1023</Words>
  <Application>Microsoft Office PowerPoint</Application>
  <PresentationFormat>Panoramiczny</PresentationFormat>
  <Paragraphs>180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Wingdings</vt:lpstr>
      <vt:lpstr>Motyw pakietu Office</vt:lpstr>
      <vt:lpstr>Badania modelowe zmodernizowanego systemu zawieszenia platformy gąsienicowej 2S1</vt:lpstr>
      <vt:lpstr>Plan wystąpienia</vt:lpstr>
      <vt:lpstr>Zawieszenie platformy gąsienicowej 2S1</vt:lpstr>
      <vt:lpstr>Zawieszenie platformy gąsienicowej 2S1</vt:lpstr>
      <vt:lpstr>Modernizacja zawieszenia platformy</vt:lpstr>
      <vt:lpstr>Badania pakietu sprężyn spiralnych</vt:lpstr>
      <vt:lpstr>Badania pakietu sprężyn spiralnych</vt:lpstr>
      <vt:lpstr>Badania pakietu sprężyn spiralnych</vt:lpstr>
      <vt:lpstr>Badania pakietu sprężyn spiralnych</vt:lpstr>
      <vt:lpstr>Identyfikacja modelu pakietu sprężyn spiralnych</vt:lpstr>
      <vt:lpstr>Identyfikacja modelu pakietu sprężyn spiralnych</vt:lpstr>
      <vt:lpstr>Identyfikacja modelu pakietu sprężyn spiralnych</vt:lpstr>
      <vt:lpstr>Identyfikacja modelu pakietu sprężyn spiralnych</vt:lpstr>
      <vt:lpstr>Identyfikacja modelu pakietu sprężyn spiralnych</vt:lpstr>
      <vt:lpstr>Identyfikacja modelu pakietu sprężyn spiralnych</vt:lpstr>
      <vt:lpstr>Identyfikacja modelu pakietu sprężyn spiralnych</vt:lpstr>
      <vt:lpstr>Identyfikacja modelu pakietu sprężyn spiralnych</vt:lpstr>
      <vt:lpstr>Identyfikacja modelu pakietu sprężyn spiralnych</vt:lpstr>
      <vt:lpstr>Układ regulacji zawieszenia platformy</vt:lpstr>
      <vt:lpstr>Układ regulacji zawieszenia platformy</vt:lpstr>
      <vt:lpstr>Układ regulacji zawieszenia platformy</vt:lpstr>
      <vt:lpstr>Układ regulacji zawieszenia platformy</vt:lpstr>
      <vt:lpstr>Układ regulacji zawieszenia platformy</vt:lpstr>
      <vt:lpstr>Model matematyczny zawieszenia platformy</vt:lpstr>
      <vt:lpstr>Badania numeryczne</vt:lpstr>
      <vt:lpstr>Badania numeryczne</vt:lpstr>
      <vt:lpstr>Badania numeryczne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 Zając</dc:creator>
  <cp:lastModifiedBy>Kamil Zając</cp:lastModifiedBy>
  <cp:revision>112</cp:revision>
  <dcterms:created xsi:type="dcterms:W3CDTF">2015-06-07T07:57:49Z</dcterms:created>
  <dcterms:modified xsi:type="dcterms:W3CDTF">2016-09-21T10:35:23Z</dcterms:modified>
</cp:coreProperties>
</file>