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80" r:id="rId5"/>
    <p:sldId id="285" r:id="rId6"/>
    <p:sldId id="287" r:id="rId7"/>
    <p:sldId id="288" r:id="rId8"/>
    <p:sldId id="289" r:id="rId9"/>
    <p:sldId id="286" r:id="rId10"/>
    <p:sldId id="284" r:id="rId11"/>
    <p:sldId id="290" r:id="rId12"/>
    <p:sldId id="274" r:id="rId13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F4B280-B5DF-4503-9ED6-ED02E101C508}" type="datetimeFigureOut">
              <a:rPr lang="pl-PL"/>
              <a:pPr>
                <a:defRPr/>
              </a:pPr>
              <a:t>2016-09-25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D92A9CC-D6A4-48D3-A5C1-2632BE52B77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1840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D3A54-595C-46E3-83AD-75EDAD854A4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604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7092-6C34-4620-A03E-80B742A8A44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520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6375" y="476250"/>
            <a:ext cx="5256213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96FF1-84F6-4D4B-94F5-92621085B30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778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B28A9-89CD-45C8-8788-60C89DD0768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238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F4E04-3A26-4DAE-BAB6-6BBAC945C53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585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56A5D-669D-4DCD-B597-4808171DE79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352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993BA-3E20-489B-8FEB-500B9B7CAB8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192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46C25-FC2E-448B-ADA9-D05C3EB1AF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427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7F431-AC85-491C-AEFC-9EA1DA0EE4C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535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4D9D9-64B6-4A77-9A5B-8E6EBDAC711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596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BC2D1-E3E9-48C7-A305-0A7CF0994DE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668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76250"/>
            <a:ext cx="721042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28775"/>
            <a:ext cx="721042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itchFamily="34" charset="0"/>
              </a:defRPr>
            </a:lvl1pPr>
          </a:lstStyle>
          <a:p>
            <a:fld id="{889E9232-DAFE-4463-B5C9-32E2B2C46C1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492375"/>
            <a:ext cx="8677275" cy="1504950"/>
          </a:xfrm>
          <a:noFill/>
        </p:spPr>
        <p:txBody>
          <a:bodyPr lIns="0" tIns="0" rIns="0" bIns="0" anchor="t"/>
          <a:lstStyle/>
          <a:p>
            <a:pPr algn="ctr" eaLnBrk="1" hangingPunct="1">
              <a:lnSpc>
                <a:spcPts val="3800"/>
              </a:lnSpc>
            </a:pPr>
            <a:r>
              <a:rPr lang="pl-PL" altLang="pl-PL" sz="3200" smtClean="0">
                <a:solidFill>
                  <a:schemeClr val="tx1"/>
                </a:solidFill>
              </a:rPr>
              <a:t>Perspektywy zastosowania sztucznych mięśni polimerowych w rehabilitacji ruchowej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00113" y="4292600"/>
            <a:ext cx="74882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 dr hab. inż. Marek Iwaniec prof. AGH,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 mgr inż. Jacek Wesół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00113" y="5434013"/>
            <a:ext cx="7488237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b="1"/>
              <a:t>Kraków 26.09.2016</a:t>
            </a:r>
            <a:endParaRPr lang="pl-PL" altLang="pl-PL" sz="700"/>
          </a:p>
        </p:txBody>
      </p:sp>
      <p:sp>
        <p:nvSpPr>
          <p:cNvPr id="3077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11C368-44C4-41B2-8917-35B2131273A5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Polimery termoaktywne: przykładowe konfiguracje</a:t>
            </a:r>
          </a:p>
        </p:txBody>
      </p:sp>
      <p:pic>
        <p:nvPicPr>
          <p:cNvPr id="1229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44291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CCC8F7-C5AA-4973-8758-FA95E26D1BA6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400"/>
          </a:p>
        </p:txBody>
      </p:sp>
      <p:pic>
        <p:nvPicPr>
          <p:cNvPr id="12293" name="Obraz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628775"/>
            <a:ext cx="20907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Symbol zastępczy zawartości 1"/>
          <p:cNvSpPr>
            <a:spLocks noGrp="1"/>
          </p:cNvSpPr>
          <p:nvPr>
            <p:ph sz="half" idx="1"/>
          </p:nvPr>
        </p:nvSpPr>
        <p:spPr>
          <a:xfrm>
            <a:off x="1187450" y="5102225"/>
            <a:ext cx="6480175" cy="5762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l-PL" altLang="pl-PL" sz="1400" i="1" smtClean="0"/>
              <a:t>Rys. 4 Różne konfiguracje splotów włókien termoaktywnych, tkanina elektroaktywna wykonana z sztucznych aktywnych włókien nylonowych, przykładowy siłownik wykonany ze skręconego włókna nylonowego operujący masa 7.2 kg </a:t>
            </a:r>
            <a:r>
              <a:rPr lang="pl-PL" altLang="pl-PL" sz="1400" smtClean="0"/>
              <a:t>(</a:t>
            </a:r>
            <a:r>
              <a:rPr lang="pl-PL" altLang="pl-PL" sz="1400" i="1" smtClean="0"/>
              <a:t>Haines i in, 2015</a:t>
            </a:r>
            <a:r>
              <a:rPr lang="pl-PL" altLang="pl-PL" sz="1400" smtClean="0"/>
              <a:t>).</a:t>
            </a:r>
            <a:endParaRPr lang="pl-PL" altLang="pl-PL" sz="1400" i="1" smtClean="0"/>
          </a:p>
        </p:txBody>
      </p:sp>
      <p:pic>
        <p:nvPicPr>
          <p:cNvPr id="12295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352800"/>
            <a:ext cx="1452563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Podsumowanie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altLang="pl-PL" sz="1800" smtClean="0"/>
              <a:t>Aktuatory wykonane z polimerów elektroaktywnych są interesująca pozycją z racji możliwości zamiany bodźców elektrycznych  bezpośrednio na ruch, jednak cechuje je niewystarczający poziom dojrzałości konstrukcyjnej i wysoka cena.</a:t>
            </a:r>
          </a:p>
          <a:p>
            <a:pPr algn="just"/>
            <a:r>
              <a:rPr lang="pl-PL" altLang="pl-PL" sz="1800" smtClean="0"/>
              <a:t>Polimery termoaktywne stanowią ciekawą alternatywę z racji wysokiego współczynnika generowanej siły do masy (100 krotnie przewyższając ludzkie mięśnie szkieletowe) oraz generowanej mocy do masy (5.3 kW/kg) oraz wystarczająco szybkiego czasu pracy dla zadań rehabilitacji ruchowej. Ponadto niska cena materiału rzędu 5 USD/kg, deklasuje pod tym względem polimery elektroaktywne. Dotychczas uzyskane konfiguracje siłowników przy niewielkiej modyfikacji rokują na możliwe zastosowanie ich w urządzeniach dedykowanych w rehabilitacji ruchowej.</a:t>
            </a: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78655D-A3E9-417F-8344-893FD45DB2D4}" type="slidenum">
              <a:rPr lang="pl-PL" altLang="pl-PL" sz="1400">
                <a:latin typeface="Verdana" pitchFamily="34" charset="0"/>
              </a:rPr>
              <a:pPr/>
              <a:t>11</a:t>
            </a:fld>
            <a:endParaRPr lang="pl-PL" altLang="pl-PL" sz="1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971550" y="1628775"/>
            <a:ext cx="7210425" cy="44973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pl-PL" altLang="pl-PL" sz="4800" smtClean="0"/>
          </a:p>
          <a:p>
            <a:pPr marL="0" indent="0" algn="ctr" eaLnBrk="1" hangingPunct="1">
              <a:buFontTx/>
              <a:buNone/>
            </a:pPr>
            <a:endParaRPr lang="pl-PL" altLang="pl-PL" sz="4800" smtClean="0"/>
          </a:p>
          <a:p>
            <a:pPr marL="0" indent="0" algn="ctr" eaLnBrk="1" hangingPunct="1">
              <a:buFontTx/>
              <a:buNone/>
            </a:pPr>
            <a:r>
              <a:rPr lang="pl-PL" altLang="pl-PL" sz="4800" smtClean="0"/>
              <a:t>Dziękuję za uwagę</a:t>
            </a: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BBC8F4-910F-4F86-9248-74C8ABBCDB3D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Plan prezentacji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 altLang="pl-PL" dirty="0" smtClean="0"/>
          </a:p>
          <a:p>
            <a:pPr eaLnBrk="1" hangingPunct="1">
              <a:defRPr/>
            </a:pPr>
            <a:r>
              <a:rPr lang="pl-PL" altLang="pl-PL" dirty="0" smtClean="0"/>
              <a:t>Wprowadzenie</a:t>
            </a:r>
          </a:p>
          <a:p>
            <a:pPr eaLnBrk="1" hangingPunct="1">
              <a:defRPr/>
            </a:pPr>
            <a:r>
              <a:rPr lang="pl-PL" altLang="pl-PL" dirty="0" smtClean="0"/>
              <a:t>Sztuczne mięśnie wykonane z polimerów </a:t>
            </a:r>
            <a:r>
              <a:rPr lang="pl-PL" altLang="pl-PL" dirty="0" err="1" smtClean="0"/>
              <a:t>elektroaktywnych</a:t>
            </a:r>
            <a:r>
              <a:rPr lang="pl-PL" altLang="pl-PL" dirty="0" smtClean="0"/>
              <a:t>.</a:t>
            </a:r>
          </a:p>
          <a:p>
            <a:pPr eaLnBrk="1" hangingPunct="1">
              <a:defRPr/>
            </a:pPr>
            <a:r>
              <a:rPr lang="pl-PL" altLang="pl-PL" dirty="0" smtClean="0"/>
              <a:t>Sztuczne mięśnie wykonane z polimerów </a:t>
            </a:r>
            <a:r>
              <a:rPr lang="pl-PL" altLang="pl-PL" dirty="0" err="1" smtClean="0"/>
              <a:t>termoaktywnych</a:t>
            </a:r>
            <a:r>
              <a:rPr lang="pl-PL" altLang="pl-PL" dirty="0" smtClean="0"/>
              <a:t>.</a:t>
            </a:r>
          </a:p>
          <a:p>
            <a:pPr eaLnBrk="1" hangingPunct="1">
              <a:defRPr/>
            </a:pPr>
            <a:r>
              <a:rPr lang="pl-PL" altLang="pl-PL" dirty="0" smtClean="0"/>
              <a:t>Podsumowanie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dirty="0" smtClean="0"/>
          </a:p>
        </p:txBody>
      </p:sp>
      <p:sp>
        <p:nvSpPr>
          <p:cNvPr id="410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0B85BF-3320-40C8-BE65-BEFAB53E0341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Wprowadzenie</a:t>
            </a:r>
          </a:p>
        </p:txBody>
      </p:sp>
      <p:sp>
        <p:nvSpPr>
          <p:cNvPr id="5123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88125" y="62452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599D9-E748-4B1D-8768-5AE6ECE19B25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400"/>
          </a:p>
        </p:txBody>
      </p:sp>
      <p:sp>
        <p:nvSpPr>
          <p:cNvPr id="8" name="Prostokąt 7"/>
          <p:cNvSpPr/>
          <p:nvPr/>
        </p:nvSpPr>
        <p:spPr>
          <a:xfrm>
            <a:off x="1042988" y="5732463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endParaRPr lang="pl-PL" sz="1200" i="1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01" name="Symbol zastępczy zawartości 1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8424862" cy="4497387"/>
          </a:xfrm>
        </p:spPr>
        <p:txBody>
          <a:bodyPr/>
          <a:lstStyle/>
          <a:p>
            <a:pPr algn="just">
              <a:defRPr/>
            </a:pPr>
            <a:r>
              <a:rPr lang="pl-PL" altLang="pl-PL" sz="2400" dirty="0" smtClean="0"/>
              <a:t>Wymagania stawiane </a:t>
            </a:r>
            <a:r>
              <a:rPr lang="pl-PL" altLang="pl-PL" sz="2400" dirty="0" err="1" smtClean="0"/>
              <a:t>aktuatorom</a:t>
            </a:r>
            <a:r>
              <a:rPr lang="pl-PL" altLang="pl-PL" sz="2400" dirty="0" smtClean="0"/>
              <a:t> w rehabilitacji ruchowej:</a:t>
            </a:r>
            <a:endParaRPr lang="pl-PL" altLang="pl-PL" sz="1800" dirty="0" smtClean="0"/>
          </a:p>
          <a:p>
            <a:pPr marL="0" indent="0">
              <a:buFontTx/>
              <a:buNone/>
              <a:defRPr/>
            </a:pPr>
            <a:endParaRPr lang="pl-PL" altLang="pl-PL" sz="1800" dirty="0" smtClean="0"/>
          </a:p>
          <a:p>
            <a:pPr marL="457200" lvl="1" indent="0">
              <a:buFontTx/>
              <a:buNone/>
              <a:defRPr/>
            </a:pPr>
            <a:r>
              <a:rPr lang="pl-PL" altLang="pl-PL" sz="1600" dirty="0" smtClean="0"/>
              <a:t>Wartości występujące w chodzie fizjologicznym dla mężczyzny wagi średniej (ok. 76 kg):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altLang="pl-PL" sz="1600" dirty="0" smtClean="0"/>
              <a:t>Szczytowa wartość momentów generowanych w stawach w płaszczyźnie strzałkowej: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pl-PL" altLang="pl-PL" sz="1200" dirty="0"/>
              <a:t>Staw biodrowy: </a:t>
            </a:r>
            <a:r>
              <a:rPr lang="pl-PL" altLang="pl-PL" sz="1200" dirty="0" smtClean="0"/>
              <a:t>35 </a:t>
            </a:r>
            <a:r>
              <a:rPr lang="pl-PL" altLang="pl-PL" sz="1200" dirty="0" err="1" smtClean="0"/>
              <a:t>Nm</a:t>
            </a:r>
            <a:endParaRPr lang="pl-PL" altLang="pl-PL" sz="120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pl-PL" altLang="pl-PL" sz="1200" dirty="0"/>
              <a:t>Staw kolanowy</a:t>
            </a:r>
            <a:r>
              <a:rPr lang="pl-PL" altLang="pl-PL" sz="1200" dirty="0" smtClean="0"/>
              <a:t>: 70 </a:t>
            </a:r>
            <a:r>
              <a:rPr lang="pl-PL" altLang="pl-PL" sz="1200" dirty="0" err="1" smtClean="0"/>
              <a:t>Nm</a:t>
            </a:r>
            <a:endParaRPr lang="pl-PL" altLang="pl-PL" sz="120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pl-PL" altLang="pl-PL" sz="1200" dirty="0"/>
              <a:t>Staw skokowy</a:t>
            </a:r>
            <a:r>
              <a:rPr lang="pl-PL" altLang="pl-PL" sz="1200" dirty="0" smtClean="0"/>
              <a:t>: 115 </a:t>
            </a:r>
            <a:r>
              <a:rPr lang="pl-PL" altLang="pl-PL" sz="1200" dirty="0" err="1" smtClean="0"/>
              <a:t>Nm</a:t>
            </a:r>
            <a:endParaRPr lang="pl-PL" altLang="pl-PL" sz="16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altLang="pl-PL" sz="1600" dirty="0" smtClean="0"/>
              <a:t>Szczytowa wartość mocy generowanej w </a:t>
            </a:r>
            <a:r>
              <a:rPr lang="pl-PL" altLang="pl-PL" sz="1600" dirty="0"/>
              <a:t>stawach w płaszczyźnie strzałkowej</a:t>
            </a:r>
            <a:r>
              <a:rPr lang="pl-PL" altLang="pl-PL" sz="16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pl-PL" altLang="pl-PL" sz="1200" dirty="0"/>
              <a:t>Staw biodrowy: 230 W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pl-PL" altLang="pl-PL" sz="1200" dirty="0"/>
              <a:t>Staw kolanowy: 150 W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pl-PL" altLang="pl-PL" sz="1200" dirty="0"/>
              <a:t>Staw skokowy:  95 W</a:t>
            </a:r>
            <a:endParaRPr lang="pl-PL" altLang="pl-PL" sz="16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altLang="pl-PL" sz="1600" dirty="0" smtClean="0"/>
              <a:t>Szczytowa częstotliwość pracy </a:t>
            </a:r>
            <a:r>
              <a:rPr lang="pl-PL" altLang="pl-PL" sz="1600" dirty="0" err="1" smtClean="0"/>
              <a:t>aktuatora</a:t>
            </a:r>
            <a:r>
              <a:rPr lang="pl-PL" altLang="pl-PL" sz="1600" dirty="0" smtClean="0"/>
              <a:t>: 4Hz</a:t>
            </a:r>
            <a:r>
              <a:rPr lang="pl-PL" altLang="pl-PL" sz="12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Wprowadzenie</a:t>
            </a:r>
          </a:p>
        </p:txBody>
      </p:sp>
      <p:sp>
        <p:nvSpPr>
          <p:cNvPr id="6147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9FC5A9-4803-4377-95E9-3ED4B7EF2E65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400"/>
          </a:p>
        </p:txBody>
      </p:sp>
      <p:sp>
        <p:nvSpPr>
          <p:cNvPr id="6148" name="Symbol zastępczy zawartości 1"/>
          <p:cNvSpPr>
            <a:spLocks noGrp="1"/>
          </p:cNvSpPr>
          <p:nvPr>
            <p:ph sz="half" idx="1"/>
          </p:nvPr>
        </p:nvSpPr>
        <p:spPr>
          <a:xfrm>
            <a:off x="1412875" y="5084763"/>
            <a:ext cx="6480175" cy="5762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l-PL" altLang="pl-PL" sz="1400" i="1" smtClean="0"/>
              <a:t>Rys. 1 Szczytowe wartości momentów i mocy generowanej w stawach biodrowym, kolanowym i skokowym w płaszczyźnie strzałkowej </a:t>
            </a:r>
            <a:r>
              <a:rPr lang="pl-PL" altLang="pl-PL" sz="1400" smtClean="0"/>
              <a:t>(</a:t>
            </a:r>
            <a:r>
              <a:rPr lang="en-US" altLang="pl-PL" sz="1400" i="1" smtClean="0"/>
              <a:t>Lee, S. I in., 2007</a:t>
            </a:r>
            <a:r>
              <a:rPr lang="pl-PL" altLang="pl-PL" sz="1400" smtClean="0"/>
              <a:t>)</a:t>
            </a:r>
            <a:r>
              <a:rPr lang="pl-PL" altLang="pl-PL" sz="1400" i="1" smtClean="0"/>
              <a:t>. </a:t>
            </a:r>
          </a:p>
        </p:txBody>
      </p:sp>
      <p:pic>
        <p:nvPicPr>
          <p:cNvPr id="6149" name="Obraz 7" descr="F2.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511300"/>
            <a:ext cx="45402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Obraz 8" descr="F3.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506538"/>
            <a:ext cx="22002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1412875" y="476250"/>
            <a:ext cx="7210425" cy="941388"/>
          </a:xfrm>
        </p:spPr>
        <p:txBody>
          <a:bodyPr/>
          <a:lstStyle/>
          <a:p>
            <a:r>
              <a:rPr lang="pl-PL" altLang="pl-PL" smtClean="0"/>
              <a:t>Sztuczne mięśnie wykonane z materiałów elektroaktywnych (EAP)</a:t>
            </a:r>
          </a:p>
        </p:txBody>
      </p:sp>
      <p:sp>
        <p:nvSpPr>
          <p:cNvPr id="7171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7CCB0D-AB15-4D49-9FF9-630AD8CB3FA4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400"/>
          </a:p>
        </p:txBody>
      </p:sp>
      <p:sp>
        <p:nvSpPr>
          <p:cNvPr id="7" name="Symbol zastępczy zawartości 1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8424862" cy="4497387"/>
          </a:xfrm>
        </p:spPr>
        <p:txBody>
          <a:bodyPr/>
          <a:lstStyle/>
          <a:p>
            <a:pPr algn="just">
              <a:defRPr/>
            </a:pPr>
            <a:r>
              <a:rPr lang="pl-PL" altLang="pl-PL" sz="2400" dirty="0" smtClean="0"/>
              <a:t>Jonowe polimery </a:t>
            </a:r>
            <a:r>
              <a:rPr lang="pl-PL" altLang="pl-PL" sz="2400" dirty="0" err="1" smtClean="0"/>
              <a:t>elektroaktywne</a:t>
            </a:r>
            <a:r>
              <a:rPr lang="pl-PL" altLang="pl-PL" sz="2400" dirty="0" smtClean="0"/>
              <a:t>:</a:t>
            </a:r>
          </a:p>
          <a:p>
            <a:pPr algn="just">
              <a:defRPr/>
            </a:pPr>
            <a:endParaRPr lang="pl-PL" altLang="pl-PL" sz="2400" dirty="0"/>
          </a:p>
          <a:p>
            <a:pPr algn="just">
              <a:defRPr/>
            </a:pPr>
            <a:r>
              <a:rPr lang="pl-PL" altLang="pl-PL" sz="1600" dirty="0" smtClean="0"/>
              <a:t>Zalety:</a:t>
            </a:r>
          </a:p>
          <a:p>
            <a:pPr lvl="1" algn="just">
              <a:defRPr/>
            </a:pPr>
            <a:endParaRPr lang="pl-PL" altLang="pl-PL" sz="400" dirty="0"/>
          </a:p>
          <a:p>
            <a:pPr marL="0" indent="0" algn="just">
              <a:buFontTx/>
              <a:buNone/>
              <a:defRPr/>
            </a:pPr>
            <a:r>
              <a:rPr lang="pl-PL" altLang="pl-PL" sz="1200" dirty="0" smtClean="0"/>
              <a:t>	- zdolność „zatrzaskiwania”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niskie napięcie sterowania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możliwość dwukierunkowej pracy</a:t>
            </a:r>
          </a:p>
          <a:p>
            <a:pPr marL="0" indent="0" algn="just">
              <a:buFontTx/>
              <a:buNone/>
              <a:defRPr/>
            </a:pPr>
            <a:endParaRPr lang="pl-PL" altLang="pl-PL" sz="1200" dirty="0"/>
          </a:p>
          <a:p>
            <a:pPr algn="just">
              <a:defRPr/>
            </a:pPr>
            <a:r>
              <a:rPr lang="pl-PL" altLang="pl-PL" sz="1600" dirty="0" smtClean="0"/>
              <a:t>Wady: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400" dirty="0" smtClean="0"/>
              <a:t>	</a:t>
            </a:r>
            <a:r>
              <a:rPr lang="pl-PL" altLang="pl-PL" sz="1200" dirty="0" smtClean="0"/>
              <a:t>- długi czas reakcji na bodziec (rzędu sekund)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niska żywotność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cena</a:t>
            </a:r>
          </a:p>
          <a:p>
            <a:pPr algn="just">
              <a:defRPr/>
            </a:pPr>
            <a:r>
              <a:rPr lang="pl-PL" altLang="pl-PL" sz="1600" dirty="0" smtClean="0"/>
              <a:t>Dotychczas uzyskane parametry: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600" dirty="0" smtClean="0"/>
              <a:t>	</a:t>
            </a:r>
            <a:r>
              <a:rPr lang="pl-PL" altLang="pl-PL" sz="1200" dirty="0" smtClean="0"/>
              <a:t>- skok dochodzący do 80% (</a:t>
            </a:r>
            <a:r>
              <a:rPr lang="pl-PL" altLang="pl-PL" sz="1200" dirty="0" err="1" smtClean="0"/>
              <a:t>Mikroporowy</a:t>
            </a:r>
            <a:r>
              <a:rPr lang="pl-PL" altLang="pl-PL" sz="1200" dirty="0" smtClean="0"/>
              <a:t> PVME)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częstotliwość pracy dochodząca do 2 </a:t>
            </a:r>
            <a:r>
              <a:rPr lang="pl-PL" altLang="pl-PL" sz="1200" dirty="0" err="1" smtClean="0"/>
              <a:t>Hz</a:t>
            </a:r>
            <a:r>
              <a:rPr lang="pl-PL" altLang="pl-PL" sz="1200" dirty="0" smtClean="0"/>
              <a:t> (Żel PVC), uzyskana siła 16 N, uzyskany skok 11%,</a:t>
            </a:r>
            <a:br>
              <a:rPr lang="pl-PL" altLang="pl-PL" sz="1200" dirty="0" smtClean="0"/>
            </a:br>
            <a:r>
              <a:rPr lang="pl-PL" altLang="pl-PL" sz="1200" dirty="0" smtClean="0"/>
              <a:t> 	   napięcie sterujące 400V, </a:t>
            </a:r>
            <a:r>
              <a:rPr lang="pl-PL" altLang="pl-PL" sz="1200" dirty="0"/>
              <a:t>spadek skoku o 50 % przy </a:t>
            </a:r>
            <a:r>
              <a:rPr lang="pl-PL" altLang="pl-PL" sz="1200" b="1" dirty="0"/>
              <a:t>5,4 mln</a:t>
            </a:r>
            <a:r>
              <a:rPr lang="pl-PL" altLang="pl-PL" sz="1200" dirty="0"/>
              <a:t> cykli 	</a:t>
            </a:r>
          </a:p>
          <a:p>
            <a:pPr marL="0" indent="0" algn="just">
              <a:buFontTx/>
              <a:buNone/>
              <a:defRPr/>
            </a:pPr>
            <a:endParaRPr lang="pl-PL" altLang="pl-PL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941388"/>
          </a:xfrm>
        </p:spPr>
        <p:txBody>
          <a:bodyPr/>
          <a:lstStyle/>
          <a:p>
            <a:r>
              <a:rPr lang="pl-PL" altLang="pl-PL" smtClean="0"/>
              <a:t>Jonowe polimery elektroaktywne: przykładowe aplikacje w układach biomechanicznych</a:t>
            </a:r>
          </a:p>
        </p:txBody>
      </p:sp>
      <p:sp>
        <p:nvSpPr>
          <p:cNvPr id="8195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9A8418-88F1-4F66-B89E-F60672B10DFD}" type="slidenum">
              <a:rPr lang="pl-PL" altLang="pl-PL" sz="1400">
                <a:latin typeface="Verdana" pitchFamily="34" charset="0"/>
              </a:rPr>
              <a:pPr/>
              <a:t>6</a:t>
            </a:fld>
            <a:endParaRPr lang="pl-PL" altLang="pl-PL" sz="1400">
              <a:latin typeface="Verdana" pitchFamily="34" charset="0"/>
            </a:endParaRPr>
          </a:p>
        </p:txBody>
      </p:sp>
      <p:pic>
        <p:nvPicPr>
          <p:cNvPr id="819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276475"/>
            <a:ext cx="4038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ymbol zastępczy zawartości 1"/>
          <p:cNvSpPr>
            <a:spLocks noGrp="1"/>
          </p:cNvSpPr>
          <p:nvPr>
            <p:ph sz="half" idx="1"/>
          </p:nvPr>
        </p:nvSpPr>
        <p:spPr>
          <a:xfrm>
            <a:off x="1441450" y="4724400"/>
            <a:ext cx="6480175" cy="5762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l-PL" altLang="pl-PL" sz="1400" i="1" smtClean="0"/>
              <a:t>Rys. 2 Porponowany układ aktuatorów wspomagających motorykę ruchu człowieka </a:t>
            </a:r>
            <a:r>
              <a:rPr lang="pl-PL" altLang="pl-PL" sz="1400" smtClean="0"/>
              <a:t>(</a:t>
            </a:r>
            <a:r>
              <a:rPr lang="en-US" altLang="pl-PL" sz="1400" i="1" smtClean="0"/>
              <a:t>Lee, S. I in., 2007</a:t>
            </a:r>
            <a:r>
              <a:rPr lang="pl-PL" altLang="pl-PL" sz="1400" smtClean="0"/>
              <a:t>), ogon bionicznej ryby(</a:t>
            </a:r>
            <a:r>
              <a:rPr lang="en-US" altLang="pl-PL" sz="1400" i="1" smtClean="0"/>
              <a:t>Carpi, F. I in., 2011</a:t>
            </a:r>
            <a:r>
              <a:rPr lang="pl-PL" altLang="pl-PL" sz="1400" smtClean="0"/>
              <a:t>).</a:t>
            </a:r>
            <a:endParaRPr lang="pl-PL" altLang="pl-PL" sz="1400" i="1" smtClean="0"/>
          </a:p>
        </p:txBody>
      </p:sp>
      <p:pic>
        <p:nvPicPr>
          <p:cNvPr id="819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81225"/>
            <a:ext cx="3162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1412875" y="476250"/>
            <a:ext cx="7210425" cy="941388"/>
          </a:xfrm>
        </p:spPr>
        <p:txBody>
          <a:bodyPr/>
          <a:lstStyle/>
          <a:p>
            <a:r>
              <a:rPr lang="pl-PL" altLang="pl-PL" smtClean="0"/>
              <a:t>Sztuczne mięśnie wykonane z materiałów elektroaktywnych (EAP)</a:t>
            </a:r>
          </a:p>
        </p:txBody>
      </p:sp>
      <p:sp>
        <p:nvSpPr>
          <p:cNvPr id="921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450FB1-8F3C-4845-9940-29EE2087F979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400"/>
          </a:p>
        </p:txBody>
      </p:sp>
      <p:sp>
        <p:nvSpPr>
          <p:cNvPr id="7" name="Symbol zastępczy zawartości 1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8424862" cy="4497387"/>
          </a:xfrm>
        </p:spPr>
        <p:txBody>
          <a:bodyPr/>
          <a:lstStyle/>
          <a:p>
            <a:pPr algn="just">
              <a:defRPr/>
            </a:pPr>
            <a:r>
              <a:rPr lang="pl-PL" altLang="pl-PL" sz="2400" dirty="0"/>
              <a:t>E</a:t>
            </a:r>
            <a:r>
              <a:rPr lang="pl-PL" altLang="pl-PL" sz="2400" dirty="0" smtClean="0"/>
              <a:t>lektronowe polimery </a:t>
            </a:r>
            <a:r>
              <a:rPr lang="pl-PL" altLang="pl-PL" sz="2400" dirty="0" err="1" smtClean="0"/>
              <a:t>elektroaktywne</a:t>
            </a:r>
            <a:r>
              <a:rPr lang="pl-PL" altLang="pl-PL" sz="2400" dirty="0" smtClean="0"/>
              <a:t>:</a:t>
            </a:r>
          </a:p>
          <a:p>
            <a:pPr algn="just">
              <a:defRPr/>
            </a:pPr>
            <a:endParaRPr lang="pl-PL" altLang="pl-PL" sz="2400" dirty="0"/>
          </a:p>
          <a:p>
            <a:pPr algn="just">
              <a:defRPr/>
            </a:pPr>
            <a:r>
              <a:rPr lang="pl-PL" altLang="pl-PL" sz="1600" dirty="0" smtClean="0"/>
              <a:t>Zalety:</a:t>
            </a:r>
          </a:p>
          <a:p>
            <a:pPr lvl="1" algn="just">
              <a:defRPr/>
            </a:pPr>
            <a:endParaRPr lang="pl-PL" altLang="pl-PL" sz="400" dirty="0"/>
          </a:p>
          <a:p>
            <a:pPr marL="0" indent="0" algn="just">
              <a:buFontTx/>
              <a:buNone/>
              <a:defRPr/>
            </a:pPr>
            <a:r>
              <a:rPr lang="pl-PL" altLang="pl-PL" sz="1200" dirty="0" smtClean="0"/>
              <a:t>	- bardzo szybki czas reakcji na bodziec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wysoka trwałość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duży skok </a:t>
            </a:r>
            <a:r>
              <a:rPr lang="pl-PL" altLang="pl-PL" sz="1200" dirty="0"/>
              <a:t>	</a:t>
            </a:r>
            <a:r>
              <a:rPr lang="pl-PL" altLang="pl-PL" sz="1200" dirty="0" smtClean="0"/>
              <a:t>- możliwość dwukierunkowej pracy</a:t>
            </a:r>
          </a:p>
          <a:p>
            <a:pPr marL="0" indent="0" algn="just">
              <a:buFontTx/>
              <a:buNone/>
              <a:defRPr/>
            </a:pPr>
            <a:endParaRPr lang="pl-PL" altLang="pl-PL" sz="1200" dirty="0"/>
          </a:p>
          <a:p>
            <a:pPr algn="just">
              <a:defRPr/>
            </a:pPr>
            <a:r>
              <a:rPr lang="pl-PL" altLang="pl-PL" sz="1600" dirty="0" smtClean="0"/>
              <a:t>Wady: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400" dirty="0" smtClean="0"/>
              <a:t>	</a:t>
            </a:r>
            <a:r>
              <a:rPr lang="pl-PL" altLang="pl-PL" sz="1200" dirty="0" smtClean="0"/>
              <a:t>- wysokie napięcie sterujące (rzędu </a:t>
            </a:r>
            <a:r>
              <a:rPr lang="pl-PL" altLang="pl-PL" sz="1200" dirty="0" err="1" smtClean="0"/>
              <a:t>kV</a:t>
            </a:r>
            <a:r>
              <a:rPr lang="pl-PL" altLang="pl-PL" sz="1200" dirty="0" smtClean="0"/>
              <a:t>)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wysoka cena </a:t>
            </a:r>
          </a:p>
          <a:p>
            <a:pPr algn="just">
              <a:defRPr/>
            </a:pPr>
            <a:r>
              <a:rPr lang="pl-PL" altLang="pl-PL" sz="1600" dirty="0" smtClean="0"/>
              <a:t>Dotychczas uzyskane parametry: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600" dirty="0" smtClean="0"/>
              <a:t>	</a:t>
            </a:r>
            <a:r>
              <a:rPr lang="pl-PL" altLang="pl-PL" sz="1200" dirty="0" smtClean="0"/>
              <a:t>- skok przekraczający 100% (guma akrylowa i silikonowa, ciekłe kryształy)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czas pracy 5ms (</a:t>
            </a:r>
            <a:r>
              <a:rPr lang="pl-PL" altLang="pl-PL" sz="1200" dirty="0" err="1" smtClean="0"/>
              <a:t>aerożele</a:t>
            </a:r>
            <a:r>
              <a:rPr lang="pl-PL" altLang="pl-PL" sz="1200" dirty="0" smtClean="0"/>
              <a:t> na bazie nanorurek węglowych)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</a:p>
          <a:p>
            <a:pPr marL="0" indent="0" algn="just">
              <a:buFontTx/>
              <a:buNone/>
              <a:defRPr/>
            </a:pPr>
            <a:endParaRPr lang="pl-PL" altLang="pl-PL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941388"/>
          </a:xfrm>
        </p:spPr>
        <p:txBody>
          <a:bodyPr/>
          <a:lstStyle/>
          <a:p>
            <a:r>
              <a:rPr lang="pl-PL" altLang="pl-PL" smtClean="0"/>
              <a:t>Elektronowe polimery elektroaktywne: przykładowe aplikacje w układach biomechanicznych</a:t>
            </a:r>
          </a:p>
        </p:txBody>
      </p:sp>
      <p:sp>
        <p:nvSpPr>
          <p:cNvPr id="10243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B72B76-93A3-4A02-832B-BDB947304BA4}" type="slidenum">
              <a:rPr lang="pl-PL" altLang="pl-PL" sz="1400">
                <a:latin typeface="Verdana" pitchFamily="34" charset="0"/>
              </a:rPr>
              <a:pPr/>
              <a:t>8</a:t>
            </a:fld>
            <a:endParaRPr lang="pl-PL" altLang="pl-PL" sz="1400">
              <a:latin typeface="Verdana" pitchFamily="34" charset="0"/>
            </a:endParaRPr>
          </a:p>
        </p:txBody>
      </p:sp>
      <p:sp>
        <p:nvSpPr>
          <p:cNvPr id="10244" name="Symbol zastępczy zawartości 1"/>
          <p:cNvSpPr>
            <a:spLocks noGrp="1"/>
          </p:cNvSpPr>
          <p:nvPr>
            <p:ph sz="half" idx="1"/>
          </p:nvPr>
        </p:nvSpPr>
        <p:spPr>
          <a:xfrm>
            <a:off x="1441450" y="4724400"/>
            <a:ext cx="6480175" cy="5762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l-PL" altLang="pl-PL" sz="1400" i="1" smtClean="0"/>
              <a:t>Rys. 3 Robot MERbot (Multifunctional Elastormer Rolls Robot)</a:t>
            </a:r>
            <a:r>
              <a:rPr lang="pl-PL" altLang="pl-PL" sz="1400" smtClean="0"/>
              <a:t>(</a:t>
            </a:r>
            <a:r>
              <a:rPr lang="en-US" altLang="pl-PL" sz="1400" i="1" smtClean="0"/>
              <a:t>Carpi, F. I in., 2011</a:t>
            </a:r>
            <a:r>
              <a:rPr lang="pl-PL" altLang="pl-PL" sz="1400" smtClean="0"/>
              <a:t>).</a:t>
            </a:r>
            <a:endParaRPr lang="pl-PL" altLang="pl-PL" sz="1400" i="1" smtClean="0"/>
          </a:p>
        </p:txBody>
      </p:sp>
      <p:pic>
        <p:nvPicPr>
          <p:cNvPr id="10245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38450"/>
            <a:ext cx="32194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Sztuczne mięśnie wykonane z materiałów termoaktywnych (TAP)</a:t>
            </a:r>
          </a:p>
        </p:txBody>
      </p:sp>
      <p:sp>
        <p:nvSpPr>
          <p:cNvPr id="11267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C71AEF-7B4A-4688-BCB3-CFBBA3C5CFEE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40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8424862" cy="4497387"/>
          </a:xfrm>
        </p:spPr>
        <p:txBody>
          <a:bodyPr/>
          <a:lstStyle/>
          <a:p>
            <a:pPr algn="just">
              <a:defRPr/>
            </a:pPr>
            <a:r>
              <a:rPr lang="pl-PL" altLang="pl-PL" sz="2400" dirty="0" smtClean="0"/>
              <a:t>Polimery </a:t>
            </a:r>
            <a:r>
              <a:rPr lang="pl-PL" altLang="pl-PL" sz="2400" dirty="0" err="1" smtClean="0"/>
              <a:t>Termoaktywne</a:t>
            </a:r>
            <a:r>
              <a:rPr lang="pl-PL" altLang="pl-PL" sz="2400" dirty="0" smtClean="0"/>
              <a:t>:</a:t>
            </a:r>
          </a:p>
          <a:p>
            <a:pPr algn="just">
              <a:defRPr/>
            </a:pPr>
            <a:endParaRPr lang="pl-PL" altLang="pl-PL" sz="2400" dirty="0"/>
          </a:p>
          <a:p>
            <a:pPr algn="just">
              <a:defRPr/>
            </a:pPr>
            <a:r>
              <a:rPr lang="pl-PL" altLang="pl-PL" sz="1600" dirty="0" smtClean="0"/>
              <a:t>Zalety:</a:t>
            </a:r>
          </a:p>
          <a:p>
            <a:pPr lvl="1" algn="just">
              <a:defRPr/>
            </a:pPr>
            <a:endParaRPr lang="pl-PL" altLang="pl-PL" sz="400" dirty="0"/>
          </a:p>
          <a:p>
            <a:pPr marL="0" indent="0" algn="just">
              <a:buFontTx/>
              <a:buNone/>
              <a:defRPr/>
            </a:pPr>
            <a:r>
              <a:rPr lang="pl-PL" altLang="pl-PL" sz="1200" dirty="0" smtClean="0"/>
              <a:t>	- wysoka żywotność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wysoka stosunek siły do masy (przewyższająca nawet 100-krotnie mięśnie szkieletowe)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wysoka generowana moc jednostkowa do masy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niska cena</a:t>
            </a:r>
          </a:p>
          <a:p>
            <a:pPr marL="0" indent="0" algn="just">
              <a:buFontTx/>
              <a:buNone/>
              <a:defRPr/>
            </a:pPr>
            <a:endParaRPr lang="pl-PL" altLang="pl-PL" sz="1200" dirty="0"/>
          </a:p>
          <a:p>
            <a:pPr algn="just">
              <a:defRPr/>
            </a:pPr>
            <a:r>
              <a:rPr lang="pl-PL" altLang="pl-PL" sz="1600" dirty="0" smtClean="0"/>
              <a:t>Wady: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400" dirty="0" smtClean="0"/>
              <a:t>	</a:t>
            </a:r>
            <a:r>
              <a:rPr lang="pl-PL" altLang="pl-PL" sz="1200" dirty="0" smtClean="0"/>
              <a:t>- czas reakcji na bodziec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sprawność (nie przekraczająca 2%)</a:t>
            </a:r>
          </a:p>
          <a:p>
            <a:pPr algn="just">
              <a:defRPr/>
            </a:pPr>
            <a:r>
              <a:rPr lang="pl-PL" altLang="pl-PL" sz="1600" dirty="0" smtClean="0"/>
              <a:t>Dotychczas uzyskane parametry: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600" dirty="0" smtClean="0"/>
              <a:t>	</a:t>
            </a:r>
            <a:r>
              <a:rPr lang="pl-PL" altLang="pl-PL" sz="1200" dirty="0" smtClean="0"/>
              <a:t>- generowana moc przekraczająca 5.3 kW/kg (nylon 6-6)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częstotliwość pracy przekraczająca </a:t>
            </a:r>
            <a:r>
              <a:rPr lang="pl-PL" altLang="pl-PL" sz="1200" dirty="0" err="1" smtClean="0"/>
              <a:t>Hz</a:t>
            </a:r>
            <a:r>
              <a:rPr lang="pl-PL" altLang="pl-PL" sz="1200" dirty="0" smtClean="0"/>
              <a:t> (nylon 6-6)</a:t>
            </a:r>
          </a:p>
          <a:p>
            <a:pPr marL="0" indent="0" algn="just">
              <a:buFontTx/>
              <a:buNone/>
              <a:defRPr/>
            </a:pPr>
            <a:r>
              <a:rPr lang="pl-PL" altLang="pl-PL" sz="1200" dirty="0"/>
              <a:t>	</a:t>
            </a:r>
            <a:r>
              <a:rPr lang="pl-PL" altLang="pl-PL" sz="1200" dirty="0" smtClean="0"/>
              <a:t>- skok dochodzący do 49% (nylon 6-6)</a:t>
            </a:r>
            <a:endParaRPr lang="pl-PL" altLang="pl-PL" sz="1200" dirty="0"/>
          </a:p>
          <a:p>
            <a:pPr marL="0" indent="0" algn="just">
              <a:buFontTx/>
              <a:buNone/>
              <a:defRPr/>
            </a:pPr>
            <a:endParaRPr lang="pl-PL" altLang="pl-PL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429</Words>
  <Application>Microsoft Office PowerPoint</Application>
  <PresentationFormat>Pokaz na ekranie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Verdana</vt:lpstr>
      <vt:lpstr>Calibri</vt:lpstr>
      <vt:lpstr>Projekt domyślny</vt:lpstr>
      <vt:lpstr>Perspektywy zastosowania sztucznych mięśni polimerowych w rehabilitacji ruchowej</vt:lpstr>
      <vt:lpstr>Plan prezentacji</vt:lpstr>
      <vt:lpstr>Wprowadzenie</vt:lpstr>
      <vt:lpstr>Wprowadzenie</vt:lpstr>
      <vt:lpstr>Sztuczne mięśnie wykonane z materiałów elektroaktywnych (EAP)</vt:lpstr>
      <vt:lpstr>Jonowe polimery elektroaktywne: przykładowe aplikacje w układach biomechanicznych</vt:lpstr>
      <vt:lpstr>Sztuczne mięśnie wykonane z materiałów elektroaktywnych (EAP)</vt:lpstr>
      <vt:lpstr>Elektronowe polimery elektroaktywne: przykładowe aplikacje w układach biomechanicznych</vt:lpstr>
      <vt:lpstr>Sztuczne mięśnie wykonane z materiałów termoaktywnych (TAP)</vt:lpstr>
      <vt:lpstr>Polimery termoaktywne: przykładowe konfiguracje</vt:lpstr>
      <vt:lpstr>Podsumowanie</vt:lpstr>
      <vt:lpstr>Prezentacja programu PowerPoint</vt:lpstr>
    </vt:vector>
  </TitlesOfParts>
  <Company>AGH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Vaa</dc:creator>
  <cp:lastModifiedBy>St. Flaga</cp:lastModifiedBy>
  <cp:revision>125</cp:revision>
  <dcterms:created xsi:type="dcterms:W3CDTF">2007-09-26T12:45:04Z</dcterms:created>
  <dcterms:modified xsi:type="dcterms:W3CDTF">2016-09-25T08:03:37Z</dcterms:modified>
</cp:coreProperties>
</file>