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332" r:id="rId4"/>
    <p:sldId id="327" r:id="rId5"/>
    <p:sldId id="328" r:id="rId6"/>
    <p:sldId id="329" r:id="rId7"/>
    <p:sldId id="330" r:id="rId8"/>
    <p:sldId id="331" r:id="rId9"/>
    <p:sldId id="333" r:id="rId10"/>
    <p:sldId id="335" r:id="rId11"/>
    <p:sldId id="326" r:id="rId1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3" autoAdjust="0"/>
    <p:restoredTop sz="99383" autoAdjust="0"/>
  </p:normalViewPr>
  <p:slideViewPr>
    <p:cSldViewPr snapToObjects="1">
      <p:cViewPr varScale="1">
        <p:scale>
          <a:sx n="96" d="100"/>
          <a:sy n="96" d="100"/>
        </p:scale>
        <p:origin x="-96" y="-28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EE12AB-E331-45A1-BB9D-8C06BEAAFF2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530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2BF403-8CB3-4284-8451-8A7F585E9B9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9196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B372F5D-08E8-423C-8821-FBB63AECCE79}" type="slidenum">
              <a:rPr lang="pl-PL" altLang="pl-PL"/>
              <a:pPr>
                <a:spcBef>
                  <a:spcPct val="0"/>
                </a:spcBef>
              </a:pPr>
              <a:t>1</a:t>
            </a:fld>
            <a:endParaRPr lang="pl-PL" altLang="pl-PL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2E462B1-4582-498B-A456-D8F52EFC2A99}" type="slidenum">
              <a:rPr lang="pl-PL" altLang="pl-PL"/>
              <a:pPr>
                <a:spcBef>
                  <a:spcPct val="0"/>
                </a:spcBef>
              </a:pPr>
              <a:t>10</a:t>
            </a:fld>
            <a:endParaRPr lang="pl-PL" altLang="pl-PL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1054DB0-1C1A-4082-94DE-AC356F309ACE}" type="slidenum">
              <a:rPr lang="pl-PL" altLang="pl-PL"/>
              <a:pPr>
                <a:spcBef>
                  <a:spcPct val="0"/>
                </a:spcBef>
              </a:pPr>
              <a:t>11</a:t>
            </a:fld>
            <a:endParaRPr lang="pl-PL" altLang="pl-PL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1563B7A-CF2A-4714-8051-203C41CDE654}" type="slidenum">
              <a:rPr lang="pl-PL" altLang="pl-PL"/>
              <a:pPr>
                <a:spcBef>
                  <a:spcPct val="0"/>
                </a:spcBef>
              </a:pPr>
              <a:t>2</a:t>
            </a:fld>
            <a:endParaRPr lang="pl-PL" altLang="pl-PL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3AFEE8D-816E-4B56-B08A-E32397186123}" type="slidenum">
              <a:rPr lang="pl-PL" altLang="pl-PL"/>
              <a:pPr>
                <a:spcBef>
                  <a:spcPct val="0"/>
                </a:spcBef>
              </a:pPr>
              <a:t>3</a:t>
            </a:fld>
            <a:endParaRPr lang="pl-PL" altLang="pl-PL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C2D31ED-DB7E-46C1-B0CA-25D5735A9DFE}" type="slidenum">
              <a:rPr lang="pl-PL" altLang="pl-PL"/>
              <a:pPr>
                <a:spcBef>
                  <a:spcPct val="0"/>
                </a:spcBef>
              </a:pPr>
              <a:t>4</a:t>
            </a:fld>
            <a:endParaRPr lang="pl-PL" altLang="pl-PL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0986412-8A78-4C98-8EDA-9A3F84AFA571}" type="slidenum">
              <a:rPr lang="pl-PL" altLang="pl-PL"/>
              <a:pPr>
                <a:spcBef>
                  <a:spcPct val="0"/>
                </a:spcBef>
              </a:pPr>
              <a:t>5</a:t>
            </a:fld>
            <a:endParaRPr lang="pl-PL" altLang="pl-PL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92A873D-7E83-434D-94A9-D4D7D73C5F58}" type="slidenum">
              <a:rPr lang="pl-PL" altLang="pl-PL"/>
              <a:pPr>
                <a:spcBef>
                  <a:spcPct val="0"/>
                </a:spcBef>
              </a:pPr>
              <a:t>6</a:t>
            </a:fld>
            <a:endParaRPr lang="pl-PL" altLang="pl-PL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67539D6-8131-42CF-B010-D8B38A7854AE}" type="slidenum">
              <a:rPr lang="pl-PL" altLang="pl-PL"/>
              <a:pPr>
                <a:spcBef>
                  <a:spcPct val="0"/>
                </a:spcBef>
              </a:pPr>
              <a:t>7</a:t>
            </a:fld>
            <a:endParaRPr lang="pl-PL" altLang="pl-PL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E277732-63E7-4936-82E6-110FB9268D0F}" type="slidenum">
              <a:rPr lang="pl-PL" altLang="pl-PL"/>
              <a:pPr>
                <a:spcBef>
                  <a:spcPct val="0"/>
                </a:spcBef>
              </a:pPr>
              <a:t>8</a:t>
            </a:fld>
            <a:endParaRPr lang="pl-PL" altLang="pl-PL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7AFEB65-C718-4855-AC4E-EB8F803DA37A}" type="slidenum">
              <a:rPr lang="pl-PL" altLang="pl-PL"/>
              <a:pPr>
                <a:spcBef>
                  <a:spcPct val="0"/>
                </a:spcBef>
              </a:pPr>
              <a:t>9</a:t>
            </a:fld>
            <a:endParaRPr lang="pl-PL" altLang="pl-PL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82CC0-131D-40E7-B81C-65CB11A1801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406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C7D42-3E3C-42F0-A020-1E4146EFDCF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8185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84988" y="476250"/>
            <a:ext cx="1801812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76375" y="476250"/>
            <a:ext cx="5256213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3AFF1-9B68-4A37-889B-59ED398F17B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909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1476375" y="1628775"/>
            <a:ext cx="7210425" cy="4497388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A3E01-9BA2-46A2-B281-D5F5B0EF282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39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476375" y="476250"/>
            <a:ext cx="7210425" cy="56499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43924C-6829-4CAF-9DD1-875AE61A40D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50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DFB6-F8D5-4E65-979D-9417C937C09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7770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FF2B9-8E95-45F7-A8B3-0844A290291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878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761C0-CA93-463B-923A-8B1E908C0F5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017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8BB55-BF0A-4EE1-A48A-BE62AB38E9A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768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5147A-FAD2-49D2-AD88-0C515E008B5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48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D7237-7FD9-4800-902D-5CB2E4F94D0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008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B3FD3-87C4-4DFA-8CB4-12FAA2435E3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420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903D7-AD02-469C-BECB-F688460211A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350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476250"/>
            <a:ext cx="72104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28775"/>
            <a:ext cx="72104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itchFamily="34" charset="0"/>
              </a:defRPr>
            </a:lvl1pPr>
          </a:lstStyle>
          <a:p>
            <a:fld id="{BB98E561-8BF5-4454-BBED-800323E6BEC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Krakowskie Sympozjum Naukowo-Technicz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625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950" y="2446338"/>
            <a:ext cx="7920038" cy="973137"/>
          </a:xfrm>
          <a:noFill/>
        </p:spPr>
        <p:txBody>
          <a:bodyPr lIns="0" tIns="0" rIns="0" bIns="0" anchor="t"/>
          <a:lstStyle/>
          <a:p>
            <a:pPr algn="ctr"/>
            <a:r>
              <a:rPr lang="pl-PL" altLang="pl-PL" smtClean="0"/>
              <a:t>Automatyczne stanowisko do bikefittingu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539750" y="3830638"/>
            <a:ext cx="77771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2000" b="1"/>
              <a:t>Marcin Apostoł</a:t>
            </a:r>
          </a:p>
        </p:txBody>
      </p:sp>
      <p:pic>
        <p:nvPicPr>
          <p:cNvPr id="4101" name="Picture 8" descr="cropped-logo-krasynt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8150"/>
            <a:ext cx="178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9249AD-2BBE-4570-825D-EDF826A639A9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400"/>
          </a:p>
        </p:txBody>
      </p:sp>
      <p:pic>
        <p:nvPicPr>
          <p:cNvPr id="22531" name="Picture 8" descr="cropped-logo-krasyn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8150"/>
            <a:ext cx="178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ytuł 2"/>
          <p:cNvSpPr>
            <a:spLocks noGrp="1"/>
          </p:cNvSpPr>
          <p:nvPr>
            <p:ph type="title"/>
          </p:nvPr>
        </p:nvSpPr>
        <p:spPr>
          <a:xfrm>
            <a:off x="1476375" y="463550"/>
            <a:ext cx="7210425" cy="941388"/>
          </a:xfrm>
        </p:spPr>
        <p:txBody>
          <a:bodyPr/>
          <a:lstStyle/>
          <a:p>
            <a:r>
              <a:rPr lang="pl-PL" altLang="pl-PL" sz="2000" smtClean="0"/>
              <a:t>3. Opis projektowanego stanowiska</a:t>
            </a:r>
            <a:br>
              <a:rPr lang="pl-PL" altLang="pl-PL" sz="2000" smtClean="0"/>
            </a:br>
            <a:endParaRPr lang="pl-PL" altLang="pl-PL" sz="2000" smtClean="0"/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latin typeface="Arial" charset="0"/>
            </a:endParaRPr>
          </a:p>
        </p:txBody>
      </p:sp>
      <p:pic>
        <p:nvPicPr>
          <p:cNvPr id="22534" name="Obraz 10" descr="C:\Users\Marek\Desktop\inż\fotki\stanowisko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490663"/>
            <a:ext cx="5646737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11113" y="1577975"/>
            <a:ext cx="1857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000"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latin typeface="Arial" charset="0"/>
            </a:endParaRP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2159000" y="4972050"/>
            <a:ext cx="53276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charset="0"/>
              </a:rPr>
              <a:t>Rys. 5. Widok projektowanego stanowiska</a:t>
            </a:r>
          </a:p>
        </p:txBody>
      </p:sp>
      <p:sp>
        <p:nvSpPr>
          <p:cNvPr id="2" name="Prostokąt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14191" y="5434971"/>
            <a:ext cx="4572000" cy="954107"/>
          </a:xfrm>
          <a:prstGeom prst="rect">
            <a:avLst/>
          </a:prstGeom>
          <a:blipFill>
            <a:blip r:embed="rId5"/>
            <a:stretch>
              <a:fillRect l="-400" t="-1923" b="-5769"/>
            </a:stretch>
          </a:blipFill>
        </p:spPr>
        <p:txBody>
          <a:bodyPr/>
          <a:lstStyle/>
          <a:p>
            <a:r>
              <a:rPr lang="pl-PL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BE4078-BB66-4325-B144-A8CAD47DD0C8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400"/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10477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-566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>
              <a:latin typeface="Arial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795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>
              <a:latin typeface="Arial" charset="0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>
              <a:latin typeface="Arial" charset="0"/>
            </a:endParaRP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250825" y="31400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3200" b="1"/>
              <a:t>Dziękuję za uwagę</a:t>
            </a:r>
            <a:r>
              <a:rPr lang="pl-PL" altLang="pl-PL"/>
              <a:t> </a:t>
            </a:r>
          </a:p>
        </p:txBody>
      </p:sp>
      <p:sp>
        <p:nvSpPr>
          <p:cNvPr id="245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>
              <a:latin typeface="Arial" charset="0"/>
            </a:endParaRPr>
          </a:p>
        </p:txBody>
      </p:sp>
      <p:sp>
        <p:nvSpPr>
          <p:cNvPr id="24585" name="Rectangle 18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800">
              <a:latin typeface="Arial" charset="0"/>
            </a:endParaRPr>
          </a:p>
        </p:txBody>
      </p:sp>
      <p:pic>
        <p:nvPicPr>
          <p:cNvPr id="24586" name="Picture 8" descr="cropped-logo-krasyn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8150"/>
            <a:ext cx="178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B49ED5-5C4F-47BC-964A-8D0BC257F132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0050"/>
            <a:ext cx="7200900" cy="581025"/>
          </a:xfrm>
        </p:spPr>
        <p:txBody>
          <a:bodyPr/>
          <a:lstStyle/>
          <a:p>
            <a:pPr eaLnBrk="1" hangingPunct="1"/>
            <a:r>
              <a:rPr lang="pl-PL" altLang="pl-PL" smtClean="0">
                <a:solidFill>
                  <a:schemeClr val="tx1"/>
                </a:solidFill>
              </a:rPr>
              <a:t>PLAN PREZENTACJI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42350" cy="4248150"/>
          </a:xfrm>
        </p:spPr>
        <p:txBody>
          <a:bodyPr/>
          <a:lstStyle/>
          <a:p>
            <a:pPr marL="26670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pl-PL" sz="1600" b="1" dirty="0" smtClean="0"/>
              <a:t>1. Wprowadzenie </a:t>
            </a:r>
            <a:r>
              <a:rPr lang="pl-PL" sz="1600" b="1" dirty="0" smtClean="0"/>
              <a:t>do </a:t>
            </a:r>
            <a:r>
              <a:rPr lang="pl-PL" sz="1600" b="1" dirty="0" err="1" smtClean="0"/>
              <a:t>bikefittingu</a:t>
            </a:r>
            <a:endParaRPr lang="pl-PL" sz="1600" b="1" dirty="0" smtClean="0"/>
          </a:p>
          <a:p>
            <a:pPr marL="1162050" indent="-531813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62050" algn="l"/>
              </a:tabLst>
              <a:defRPr/>
            </a:pPr>
            <a:r>
              <a:rPr lang="pl-PL" sz="1600" b="1" dirty="0" smtClean="0"/>
              <a:t>1.1. Biomechaniczne </a:t>
            </a:r>
            <a:r>
              <a:rPr lang="pl-PL" sz="1600" b="1" dirty="0"/>
              <a:t>czynniki wpływające na efektywność jazdy na </a:t>
            </a:r>
            <a:r>
              <a:rPr lang="pl-PL" sz="1600" b="1" dirty="0" smtClean="0"/>
              <a:t>rowerze</a:t>
            </a:r>
          </a:p>
          <a:p>
            <a:pPr marL="1162050" indent="-531813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62050" algn="l"/>
              </a:tabLst>
              <a:defRPr/>
            </a:pPr>
            <a:r>
              <a:rPr lang="pl-PL" sz="1600" b="1" dirty="0" smtClean="0"/>
              <a:t>1.2. Moc </a:t>
            </a:r>
            <a:r>
              <a:rPr lang="pl-PL" sz="1600" b="1" dirty="0"/>
              <a:t>kolarza </a:t>
            </a:r>
            <a:r>
              <a:rPr lang="pl-PL" sz="1600" b="1" dirty="0" smtClean="0"/>
              <a:t>– teoria</a:t>
            </a:r>
          </a:p>
          <a:p>
            <a:pPr marL="1162050" indent="-531813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62050" algn="l"/>
              </a:tabLst>
              <a:defRPr/>
            </a:pPr>
            <a:r>
              <a:rPr lang="pl-PL" sz="1600" b="1" dirty="0" smtClean="0"/>
              <a:t>1.3. Wpływ </a:t>
            </a:r>
            <a:r>
              <a:rPr lang="pl-PL" sz="1600" b="1" dirty="0"/>
              <a:t>pozycji kolarza na generowaną </a:t>
            </a:r>
            <a:r>
              <a:rPr lang="pl-PL" sz="1600" b="1" dirty="0" smtClean="0"/>
              <a:t>moc</a:t>
            </a:r>
          </a:p>
          <a:p>
            <a:pPr marL="1162050" indent="-531813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62050" algn="l"/>
              </a:tabLst>
              <a:defRPr/>
            </a:pPr>
            <a:r>
              <a:rPr lang="pl-PL" sz="1600" b="1" dirty="0" smtClean="0"/>
              <a:t>1.4. Pomiar mocy</a:t>
            </a:r>
          </a:p>
          <a:p>
            <a:pPr marL="26670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sz="1600" b="1" dirty="0" smtClean="0"/>
              <a:t>2. Przegląd rozwiązań</a:t>
            </a:r>
          </a:p>
          <a:p>
            <a:pPr marL="26670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sz="1600" b="1" dirty="0" smtClean="0"/>
              <a:t>3. </a:t>
            </a:r>
            <a:r>
              <a:rPr lang="pl-PL" sz="1600" b="1" dirty="0"/>
              <a:t>Opis projektowanego stanowiska</a:t>
            </a:r>
          </a:p>
          <a:p>
            <a:pPr marL="26670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sz="1600" b="1" dirty="0" smtClean="0"/>
              <a:t>4. </a:t>
            </a:r>
            <a:r>
              <a:rPr lang="pl-PL" altLang="pl-PL" sz="1600" b="1" dirty="0" smtClean="0"/>
              <a:t>Podsumowanie</a:t>
            </a:r>
            <a:endParaRPr lang="pl-PL" altLang="pl-PL" sz="1600" b="1" dirty="0"/>
          </a:p>
          <a:p>
            <a:pPr marL="1076325" indent="-809625" eaLnBrk="1" hangingPunct="1">
              <a:spcBef>
                <a:spcPct val="0"/>
              </a:spcBef>
              <a:buFontTx/>
              <a:buAutoNum type="arabicPeriod"/>
              <a:defRPr/>
            </a:pPr>
            <a:endParaRPr lang="pl-PL" altLang="pl-PL" b="1" dirty="0" smtClean="0"/>
          </a:p>
          <a:p>
            <a:pPr marL="1076325" indent="-809625" eaLnBrk="1" hangingPunct="1">
              <a:spcBef>
                <a:spcPct val="0"/>
              </a:spcBef>
              <a:buFontTx/>
              <a:buNone/>
              <a:defRPr/>
            </a:pPr>
            <a:endParaRPr lang="pl-PL" altLang="pl-PL" b="1" dirty="0" smtClean="0"/>
          </a:p>
          <a:p>
            <a:pPr marL="266700" indent="0" eaLnBrk="1" hangingPunct="1">
              <a:spcBef>
                <a:spcPct val="0"/>
              </a:spcBef>
              <a:buFontTx/>
              <a:buNone/>
              <a:defRPr/>
            </a:pPr>
            <a:endParaRPr lang="pl-PL" altLang="pl-PL" b="1" dirty="0" smtClean="0"/>
          </a:p>
        </p:txBody>
      </p:sp>
      <p:pic>
        <p:nvPicPr>
          <p:cNvPr id="6149" name="Picture 8" descr="cropped-logo-krasyn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8150"/>
            <a:ext cx="178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8"/>
          <a:stretch>
            <a:fillRect/>
          </a:stretch>
        </p:blipFill>
        <p:spPr bwMode="auto">
          <a:xfrm>
            <a:off x="142875" y="3381375"/>
            <a:ext cx="878363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07AEE6-E2F7-4AD5-B2F9-FCAA2DD2DF12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400"/>
          </a:p>
        </p:txBody>
      </p:sp>
      <p:pic>
        <p:nvPicPr>
          <p:cNvPr id="8196" name="Picture 8" descr="cropped-logo-krasynt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8150"/>
            <a:ext cx="178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ytuł 2"/>
          <p:cNvSpPr>
            <a:spLocks noGrp="1"/>
          </p:cNvSpPr>
          <p:nvPr>
            <p:ph type="title"/>
          </p:nvPr>
        </p:nvSpPr>
        <p:spPr>
          <a:xfrm>
            <a:off x="1476375" y="463550"/>
            <a:ext cx="7210425" cy="941388"/>
          </a:xfrm>
        </p:spPr>
        <p:txBody>
          <a:bodyPr/>
          <a:lstStyle/>
          <a:p>
            <a:r>
              <a:rPr lang="pl-PL" altLang="pl-PL" sz="2000" smtClean="0"/>
              <a:t>1. Wprowadzenie do bikefittingu</a:t>
            </a:r>
            <a:br>
              <a:rPr lang="pl-PL" altLang="pl-PL" sz="2000" smtClean="0"/>
            </a:br>
            <a:endParaRPr lang="pl-PL" altLang="pl-PL" sz="2000" smtClean="0"/>
          </a:p>
        </p:txBody>
      </p:sp>
      <p:sp>
        <p:nvSpPr>
          <p:cNvPr id="8198" name="pole tekstowe 9"/>
          <p:cNvSpPr txBox="1">
            <a:spLocks noChangeArrowheads="1"/>
          </p:cNvSpPr>
          <p:nvPr/>
        </p:nvSpPr>
        <p:spPr bwMode="auto">
          <a:xfrm>
            <a:off x="534988" y="1520825"/>
            <a:ext cx="1519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Bikefitting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>
              <a:latin typeface="Arial" charset="0"/>
            </a:endParaRPr>
          </a:p>
        </p:txBody>
      </p:sp>
      <p:pic>
        <p:nvPicPr>
          <p:cNvPr id="8199" name="Obraz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41463"/>
            <a:ext cx="44640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Prostokąt 3"/>
          <p:cNvSpPr>
            <a:spLocks noChangeArrowheads="1"/>
          </p:cNvSpPr>
          <p:nvPr/>
        </p:nvSpPr>
        <p:spPr bwMode="auto">
          <a:xfrm>
            <a:off x="358775" y="4070350"/>
            <a:ext cx="8567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Rys.1. Wzajemne zależności aerodynamiki, mocy i komfortu na priorytety kolarza</a:t>
            </a:r>
            <a:endParaRPr lang="pl-PL" altLang="pl-PL" sz="1800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FD1A80-ACC1-4AFD-ADFA-534E12BE9204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400"/>
          </a:p>
        </p:txBody>
      </p:sp>
      <p:pic>
        <p:nvPicPr>
          <p:cNvPr id="10243" name="Picture 8" descr="cropped-logo-krasyn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8150"/>
            <a:ext cx="178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ytuł 2"/>
          <p:cNvSpPr>
            <a:spLocks noGrp="1"/>
          </p:cNvSpPr>
          <p:nvPr>
            <p:ph type="title"/>
          </p:nvPr>
        </p:nvSpPr>
        <p:spPr>
          <a:xfrm>
            <a:off x="1476375" y="463550"/>
            <a:ext cx="7210425" cy="941388"/>
          </a:xfrm>
        </p:spPr>
        <p:txBody>
          <a:bodyPr/>
          <a:lstStyle/>
          <a:p>
            <a:r>
              <a:rPr lang="pl-PL" altLang="pl-PL" sz="2000" smtClean="0"/>
              <a:t>1. Wprowadzenie do bikefittingu</a:t>
            </a:r>
            <a:br>
              <a:rPr lang="pl-PL" altLang="pl-PL" sz="2000" smtClean="0"/>
            </a:br>
            <a:endParaRPr lang="pl-PL" altLang="pl-PL" sz="2000" smtClean="0"/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925513" y="3032125"/>
            <a:ext cx="58991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52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charset="0"/>
                <a:cs typeface="Times New Roman" pitchFamily="18" charset="0"/>
              </a:rPr>
              <a:t>gdzie:</a:t>
            </a:r>
            <a:endParaRPr lang="pl-PL" altLang="pl-PL" sz="600"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charset="0"/>
                <a:cs typeface="Times New Roman" pitchFamily="18" charset="0"/>
              </a:rPr>
              <a:t>P – moc kolarza [W];</a:t>
            </a:r>
            <a:endParaRPr lang="pl-PL" altLang="pl-PL" sz="600"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000">
                <a:latin typeface="Arial" charset="0"/>
                <a:cs typeface="Times New Roman" pitchFamily="18" charset="0"/>
              </a:rPr>
              <a:t>F – siła nacisku na pedały [N];</a:t>
            </a:r>
            <a:endParaRPr lang="pl-PL" altLang="pl-PL" sz="600"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000" i="1">
                <a:latin typeface="Arial" charset="0"/>
                <a:cs typeface="Times New Roman" pitchFamily="18" charset="0"/>
              </a:rPr>
              <a:t>v</a:t>
            </a:r>
            <a:r>
              <a:rPr lang="pl-PL" altLang="pl-PL" sz="1000">
                <a:latin typeface="Arial" charset="0"/>
                <a:cs typeface="Times New Roman" pitchFamily="18" charset="0"/>
              </a:rPr>
              <a:t> – prędkość (w przypadku kolarstwa chodzi tutaj o kadencję – ilość obrotów korbą na minutę).</a:t>
            </a:r>
            <a:endParaRPr lang="pl-PL" altLang="pl-PL" sz="2800">
              <a:latin typeface="Arial" charset="0"/>
            </a:endParaRPr>
          </a:p>
        </p:txBody>
      </p:sp>
      <p:sp>
        <p:nvSpPr>
          <p:cNvPr id="9" name="Prostokąt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59732" y="2168860"/>
            <a:ext cx="4033989" cy="90178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l-PL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247" name="pole tekstowe 9"/>
          <p:cNvSpPr txBox="1">
            <a:spLocks noChangeArrowheads="1"/>
          </p:cNvSpPr>
          <p:nvPr/>
        </p:nvSpPr>
        <p:spPr bwMode="auto">
          <a:xfrm>
            <a:off x="539750" y="1550988"/>
            <a:ext cx="193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Moc kolarza:</a:t>
            </a:r>
          </a:p>
        </p:txBody>
      </p:sp>
      <p:sp>
        <p:nvSpPr>
          <p:cNvPr id="11" name="Prostokąt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5465810"/>
            <a:ext cx="5610585" cy="55823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l-PL">
                <a:noFill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249" name="Rectangle 2"/>
          <p:cNvSpPr>
            <a:spLocks noChangeArrowheads="1"/>
          </p:cNvSpPr>
          <p:nvPr/>
        </p:nvSpPr>
        <p:spPr bwMode="auto">
          <a:xfrm>
            <a:off x="534988" y="4016375"/>
            <a:ext cx="81518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524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charset="0"/>
                <a:cs typeface="Times New Roman" pitchFamily="18" charset="0"/>
              </a:rPr>
              <a:t>Całkowita moc generowana przez kolarza podczas jazdy na rowerze jest sumą mocy składowych (oporu aerodynamicznego (</a:t>
            </a:r>
            <a:r>
              <a:rPr lang="pl-PL" altLang="pl-PL" sz="1800" i="1">
                <a:latin typeface="Cambria Math" pitchFamily="18" charset="0"/>
                <a:cs typeface="Times New Roman" pitchFamily="18" charset="0"/>
              </a:rPr>
              <a:t>Pdrag</a:t>
            </a:r>
            <a:r>
              <a:rPr lang="pl-PL" altLang="pl-PL" sz="1800">
                <a:latin typeface="Arial" charset="0"/>
                <a:cs typeface="Times New Roman" pitchFamily="18" charset="0"/>
              </a:rPr>
              <a:t>), toczenia (</a:t>
            </a:r>
            <a:r>
              <a:rPr lang="pl-PL" altLang="pl-PL" sz="1800" i="1">
                <a:latin typeface="Cambria Math" pitchFamily="18" charset="0"/>
                <a:cs typeface="Times New Roman" pitchFamily="18" charset="0"/>
              </a:rPr>
              <a:t>Prolling</a:t>
            </a:r>
            <a:r>
              <a:rPr lang="pl-PL" altLang="pl-PL" sz="1800">
                <a:latin typeface="Arial" charset="0"/>
                <a:cs typeface="Times New Roman" pitchFamily="18" charset="0"/>
              </a:rPr>
              <a:t>) oraz wspinaczki (</a:t>
            </a:r>
            <a:r>
              <a:rPr lang="pl-PL" altLang="pl-PL" sz="1800" i="1">
                <a:latin typeface="Cambria Math" pitchFamily="18" charset="0"/>
                <a:cs typeface="Times New Roman" pitchFamily="18" charset="0"/>
              </a:rPr>
              <a:t>Pclimb</a:t>
            </a:r>
            <a:r>
              <a:rPr lang="pl-PL" altLang="pl-PL" sz="1800">
                <a:latin typeface="Arial" charset="0"/>
                <a:cs typeface="Times New Roman" pitchFamily="18" charset="0"/>
              </a:rPr>
              <a:t>), koniecznych do przezwyciężenia, by wprawić rower w ruch z określoną prędkością:</a:t>
            </a:r>
            <a:endParaRPr lang="pl-PL" altLang="pl-PL" sz="5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9D791C-F42D-4DF4-AA2B-BA7091CCB457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400"/>
          </a:p>
        </p:txBody>
      </p:sp>
      <p:pic>
        <p:nvPicPr>
          <p:cNvPr id="12291" name="Picture 8" descr="cropped-logo-krasyn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8150"/>
            <a:ext cx="178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ytuł 2"/>
          <p:cNvSpPr>
            <a:spLocks noGrp="1"/>
          </p:cNvSpPr>
          <p:nvPr>
            <p:ph type="title"/>
          </p:nvPr>
        </p:nvSpPr>
        <p:spPr>
          <a:xfrm>
            <a:off x="1476375" y="463550"/>
            <a:ext cx="7210425" cy="941388"/>
          </a:xfrm>
        </p:spPr>
        <p:txBody>
          <a:bodyPr/>
          <a:lstStyle/>
          <a:p>
            <a:r>
              <a:rPr lang="pl-PL" altLang="pl-PL" sz="2000" smtClean="0"/>
              <a:t>1. Wprowadzenie do bikefittingu</a:t>
            </a:r>
            <a:br>
              <a:rPr lang="pl-PL" altLang="pl-PL" sz="2000" smtClean="0"/>
            </a:br>
            <a:endParaRPr lang="pl-PL" altLang="pl-PL" sz="2000" smtClean="0"/>
          </a:p>
        </p:txBody>
      </p:sp>
      <p:sp>
        <p:nvSpPr>
          <p:cNvPr id="12293" name="pole tekstowe 9"/>
          <p:cNvSpPr txBox="1">
            <a:spLocks noChangeArrowheads="1"/>
          </p:cNvSpPr>
          <p:nvPr/>
        </p:nvSpPr>
        <p:spPr bwMode="auto">
          <a:xfrm>
            <a:off x="534988" y="1520825"/>
            <a:ext cx="6075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Wpływ pozycji kolarza na generowaną moc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>
              <a:latin typeface="Arial" charset="0"/>
            </a:endParaRPr>
          </a:p>
        </p:txBody>
      </p:sp>
      <p:sp>
        <p:nvSpPr>
          <p:cNvPr id="12294" name="Prostokąt 1"/>
          <p:cNvSpPr>
            <a:spLocks noChangeArrowheads="1"/>
          </p:cNvSpPr>
          <p:nvPr/>
        </p:nvSpPr>
        <p:spPr bwMode="auto">
          <a:xfrm>
            <a:off x="427038" y="2241550"/>
            <a:ext cx="83216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800">
                <a:latin typeface="Times New Roman" pitchFamily="18" charset="0"/>
                <a:cs typeface="Times New Roman" pitchFamily="18" charset="0"/>
              </a:rPr>
              <a:t>Moc jest pomiarem naszej aktualnej dawki treningowej, a tętno – pomiarem reakcji – odpowiedzi organizmu na tę dawkę.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800">
                <a:latin typeface="Times New Roman" pitchFamily="18" charset="0"/>
                <a:cs typeface="Times New Roman" pitchFamily="18" charset="0"/>
              </a:rPr>
              <a:t>Kluczem do uzyskania najlepszej pozycji jest uzyskanie jak najmniejszej mocy, przy tej samej prędkości </a:t>
            </a:r>
            <a:br>
              <a:rPr lang="pl-PL" altLang="pl-PL" sz="280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>
                <a:latin typeface="Times New Roman" pitchFamily="18" charset="0"/>
                <a:cs typeface="Times New Roman" pitchFamily="18" charset="0"/>
              </a:rPr>
              <a:t>i kadencji. </a:t>
            </a:r>
            <a:endParaRPr lang="pl-PL" altLang="pl-PL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0D3B84-DFF3-4544-AE37-21065F13BCB9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400"/>
          </a:p>
        </p:txBody>
      </p:sp>
      <p:pic>
        <p:nvPicPr>
          <p:cNvPr id="14339" name="Picture 8" descr="cropped-logo-krasyn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8150"/>
            <a:ext cx="178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ytuł 2"/>
          <p:cNvSpPr>
            <a:spLocks noGrp="1"/>
          </p:cNvSpPr>
          <p:nvPr>
            <p:ph type="title"/>
          </p:nvPr>
        </p:nvSpPr>
        <p:spPr>
          <a:xfrm>
            <a:off x="1476375" y="463550"/>
            <a:ext cx="7210425" cy="941388"/>
          </a:xfrm>
        </p:spPr>
        <p:txBody>
          <a:bodyPr/>
          <a:lstStyle/>
          <a:p>
            <a:r>
              <a:rPr lang="pl-PL" altLang="pl-PL" sz="2000" smtClean="0"/>
              <a:t>1. Wprowadzenie do bikefittingu</a:t>
            </a:r>
            <a:br>
              <a:rPr lang="pl-PL" altLang="pl-PL" sz="2000" smtClean="0"/>
            </a:br>
            <a:endParaRPr lang="pl-PL" altLang="pl-PL" sz="2000" smtClean="0"/>
          </a:p>
        </p:txBody>
      </p:sp>
      <p:sp>
        <p:nvSpPr>
          <p:cNvPr id="14341" name="pole tekstowe 9"/>
          <p:cNvSpPr txBox="1">
            <a:spLocks noChangeArrowheads="1"/>
          </p:cNvSpPr>
          <p:nvPr/>
        </p:nvSpPr>
        <p:spPr bwMode="auto">
          <a:xfrm>
            <a:off x="534988" y="1520825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Pomiar mocy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>
              <a:latin typeface="Arial" charset="0"/>
            </a:endParaRPr>
          </a:p>
        </p:txBody>
      </p:sp>
      <p:sp>
        <p:nvSpPr>
          <p:cNvPr id="14342" name="Prostokąt 3"/>
          <p:cNvSpPr>
            <a:spLocks noChangeArrowheads="1"/>
          </p:cNvSpPr>
          <p:nvPr/>
        </p:nvSpPr>
        <p:spPr bwMode="auto">
          <a:xfrm>
            <a:off x="533400" y="2108200"/>
            <a:ext cx="807561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Pomiar mocy powinno się zacząć od określenia FTP, czyli Funkcjonalnej Mocy na Progu Mleczanowym (ang. </a:t>
            </a:r>
            <a:r>
              <a:rPr lang="pl-PL" alt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Power). </a:t>
            </a:r>
          </a:p>
          <a:p>
            <a:pPr algn="just">
              <a:defRPr/>
            </a:pPr>
            <a:endParaRPr lang="pl-PL" alt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to maksymalna średnia moc, którą jesteśmy w stanie generować przez 1 godzinę, gdy buforowanie mleczanu we krwi osiąga wartość graniczną. </a:t>
            </a:r>
          </a:p>
          <a:p>
            <a:pPr algn="just">
              <a:defRPr/>
            </a:pPr>
            <a:endParaRPr lang="pl-PL" altLang="pl-PL" sz="2000" dirty="0" smtClean="0">
              <a:latin typeface="Times New Roman" panose="02020603050405020304" pitchFamily="18" charset="0"/>
            </a:endParaRPr>
          </a:p>
          <a:p>
            <a:pPr algn="just">
              <a:defRPr/>
            </a:pPr>
            <a:r>
              <a:rPr lang="pl-PL" altLang="pl-PL" sz="2000" dirty="0" smtClean="0">
                <a:latin typeface="Times New Roman" panose="02020603050405020304" pitchFamily="18" charset="0"/>
              </a:rPr>
              <a:t>Testy:</a:t>
            </a:r>
          </a:p>
          <a:p>
            <a:pPr algn="just">
              <a:defRPr/>
            </a:pPr>
            <a:endParaRPr lang="pl-PL" altLang="pl-PL" sz="2000" dirty="0" smtClean="0">
              <a:latin typeface="Times New Roman" panose="02020603050405020304" pitchFamily="18" charset="0"/>
            </a:endParaRPr>
          </a:p>
          <a:p>
            <a:pPr marL="342900" indent="287338" algn="just"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>
                <a:cs typeface="Arial" panose="020B0604020202020204" pitchFamily="34" charset="0"/>
              </a:rPr>
              <a:t>metoda VDOT</a:t>
            </a:r>
          </a:p>
          <a:p>
            <a:pPr marL="342900" indent="287338" algn="just"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>
                <a:cs typeface="Arial" panose="020B0604020202020204" pitchFamily="34" charset="0"/>
              </a:rPr>
              <a:t>próba czasowa na 3200 [m]</a:t>
            </a:r>
          </a:p>
          <a:p>
            <a:pPr marL="342900" indent="287338" algn="just"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>
                <a:cs typeface="Arial" panose="020B0604020202020204" pitchFamily="34" charset="0"/>
              </a:rPr>
              <a:t>30min próba czasowa</a:t>
            </a:r>
          </a:p>
          <a:p>
            <a:pPr marL="342900" indent="287338" algn="just">
              <a:buFont typeface="Wingdings" panose="05000000000000000000" pitchFamily="2" charset="2"/>
              <a:buChar char="ü"/>
              <a:defRPr/>
            </a:pPr>
            <a:r>
              <a:rPr lang="pl-PL" altLang="pl-PL" sz="2000" dirty="0" smtClean="0">
                <a:cs typeface="Arial" panose="020B0604020202020204" pitchFamily="34" charset="0"/>
              </a:rPr>
              <a:t>Test </a:t>
            </a:r>
            <a:r>
              <a:rPr lang="pl-PL" altLang="pl-PL" sz="2000" dirty="0" err="1" smtClean="0">
                <a:cs typeface="Arial" panose="020B0604020202020204" pitchFamily="34" charset="0"/>
              </a:rPr>
              <a:t>Conconiego</a:t>
            </a:r>
            <a:endParaRPr lang="pl-PL" altLang="pl-PL" sz="2000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A47353-693E-4599-816D-D6517FF730BF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400"/>
          </a:p>
        </p:txBody>
      </p:sp>
      <p:pic>
        <p:nvPicPr>
          <p:cNvPr id="16387" name="Picture 8" descr="cropped-logo-krasyn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8150"/>
            <a:ext cx="178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ytuł 2"/>
          <p:cNvSpPr>
            <a:spLocks noGrp="1"/>
          </p:cNvSpPr>
          <p:nvPr>
            <p:ph type="title"/>
          </p:nvPr>
        </p:nvSpPr>
        <p:spPr>
          <a:xfrm>
            <a:off x="1476375" y="463550"/>
            <a:ext cx="7210425" cy="941388"/>
          </a:xfrm>
        </p:spPr>
        <p:txBody>
          <a:bodyPr/>
          <a:lstStyle/>
          <a:p>
            <a:r>
              <a:rPr lang="pl-PL" altLang="pl-PL" sz="2000" smtClean="0"/>
              <a:t>1. Wprowadzenie do bikefittingu</a:t>
            </a:r>
            <a:br>
              <a:rPr lang="pl-PL" altLang="pl-PL" sz="2000" smtClean="0"/>
            </a:br>
            <a:endParaRPr lang="pl-PL" altLang="pl-PL" sz="2000" smtClean="0"/>
          </a:p>
        </p:txBody>
      </p:sp>
      <p:sp>
        <p:nvSpPr>
          <p:cNvPr id="16389" name="pole tekstowe 9"/>
          <p:cNvSpPr txBox="1">
            <a:spLocks noChangeArrowheads="1"/>
          </p:cNvSpPr>
          <p:nvPr/>
        </p:nvSpPr>
        <p:spPr bwMode="auto">
          <a:xfrm>
            <a:off x="534988" y="1520825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>
                <a:latin typeface="Arial" charset="0"/>
              </a:rPr>
              <a:t>Pomiar mocy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>
              <a:latin typeface="Arial" charset="0"/>
            </a:endParaRPr>
          </a:p>
        </p:txBody>
      </p:sp>
      <p:sp>
        <p:nvSpPr>
          <p:cNvPr id="16390" name="Prostokąt 1"/>
          <p:cNvSpPr>
            <a:spLocks noChangeArrowheads="1"/>
          </p:cNvSpPr>
          <p:nvPr/>
        </p:nvSpPr>
        <p:spPr bwMode="auto">
          <a:xfrm>
            <a:off x="755650" y="2060575"/>
            <a:ext cx="75707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50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>
                <a:latin typeface="Times New Roman" pitchFamily="18" charset="0"/>
                <a:cs typeface="Times New Roman" pitchFamily="18" charset="0"/>
              </a:rPr>
              <a:t>Najpopularniejsze kolarskie mierniki mocy dostępne na rynku to:</a:t>
            </a: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r>
              <a:rPr lang="pl-PL" altLang="pl-PL" sz="1800">
                <a:latin typeface="Times New Roman" pitchFamily="18" charset="0"/>
                <a:cs typeface="Times New Roman" pitchFamily="18" charset="0"/>
              </a:rPr>
              <a:t>zintegrowane z mechanizmem korbowym (np. SRM, Power2max, Rotor Power) </a:t>
            </a: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endParaRPr lang="pl-PL" altLang="pl-PL" sz="1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endParaRPr lang="pl-PL" altLang="pl-PL" sz="1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r>
              <a:rPr lang="pl-PL" altLang="pl-PL" sz="1800">
                <a:latin typeface="Times New Roman" pitchFamily="18" charset="0"/>
                <a:cs typeface="Times New Roman" pitchFamily="18" charset="0"/>
              </a:rPr>
              <a:t>zintegrowane z tylną piastą (np. PowerTap);</a:t>
            </a: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endParaRPr lang="pl-PL" altLang="pl-PL" sz="1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endParaRPr lang="pl-PL" altLang="pl-PL" sz="1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endParaRPr lang="pl-PL" altLang="pl-PL" sz="1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r>
              <a:rPr lang="pl-PL" altLang="pl-PL" sz="1800">
                <a:latin typeface="Times New Roman" pitchFamily="18" charset="0"/>
                <a:cs typeface="Times New Roman" pitchFamily="18" charset="0"/>
              </a:rPr>
              <a:t>zintegrowane z zębatką (np. G-Cog);</a:t>
            </a: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r>
              <a:rPr lang="pl-PL" altLang="pl-PL" sz="1800">
                <a:latin typeface="Times New Roman" pitchFamily="18" charset="0"/>
                <a:cs typeface="Times New Roman" pitchFamily="18" charset="0"/>
              </a:rPr>
              <a:t>zintegrowane z osią suportu (np. Ergomo);</a:t>
            </a: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endParaRPr lang="pl-PL" altLang="pl-PL" sz="1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endParaRPr lang="pl-PL" altLang="pl-PL" sz="18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r>
              <a:rPr lang="pl-PL" altLang="pl-PL" sz="1800">
                <a:latin typeface="Times New Roman" pitchFamily="18" charset="0"/>
                <a:cs typeface="Times New Roman" pitchFamily="18" charset="0"/>
              </a:rPr>
              <a:t>zintegrowane z pedałami (np. Polar, Garmin Vector)</a:t>
            </a:r>
          </a:p>
          <a:p>
            <a:pPr algn="just">
              <a:spcBef>
                <a:spcPct val="0"/>
              </a:spcBef>
              <a:buFont typeface="Symbol" pitchFamily="18" charset="2"/>
              <a:buChar char=""/>
            </a:pPr>
            <a:r>
              <a:rPr lang="pl-PL" altLang="pl-PL" sz="1800" b="1">
                <a:latin typeface="Times New Roman" pitchFamily="18" charset="0"/>
              </a:rPr>
              <a:t>najnowsze</a:t>
            </a:r>
            <a:r>
              <a:rPr lang="pl-PL" altLang="pl-PL" sz="1800">
                <a:latin typeface="Times New Roman" pitchFamily="18" charset="0"/>
              </a:rPr>
              <a:t> – zintegrowane z podeszwą butów kolarskich.</a:t>
            </a:r>
            <a:endParaRPr lang="pl-PL" altLang="pl-PL" sz="1800">
              <a:latin typeface="Arial" charset="0"/>
            </a:endParaRPr>
          </a:p>
        </p:txBody>
      </p:sp>
      <p:pic>
        <p:nvPicPr>
          <p:cNvPr id="16391" name="Picture 2" descr="http://pomiarmocy.eu/prod/01d32134stages-gxp-r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0052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http://pomiarmocy.eu/prod/1389348417dfc30277bb5656d8bc0b8cc86fc4ff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717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6" descr="http://pomiarmocy.eu/prod/3e9584c1untitl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1416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http://pomiarmocy.eu/prod/0c02a407keo-power_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752975"/>
            <a:ext cx="201771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7520B5-DC26-487D-9E39-A9D3D0CFCBD9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400"/>
          </a:p>
        </p:txBody>
      </p:sp>
      <p:pic>
        <p:nvPicPr>
          <p:cNvPr id="18435" name="Picture 8" descr="cropped-logo-krasyn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8150"/>
            <a:ext cx="178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ytuł 2"/>
          <p:cNvSpPr>
            <a:spLocks noGrp="1"/>
          </p:cNvSpPr>
          <p:nvPr>
            <p:ph type="title"/>
          </p:nvPr>
        </p:nvSpPr>
        <p:spPr>
          <a:xfrm>
            <a:off x="1476375" y="463550"/>
            <a:ext cx="7210425" cy="941388"/>
          </a:xfrm>
        </p:spPr>
        <p:txBody>
          <a:bodyPr/>
          <a:lstStyle/>
          <a:p>
            <a:r>
              <a:rPr lang="pl-PL" altLang="pl-PL" sz="2000" smtClean="0"/>
              <a:t>2. Przegląd rozwiązań</a:t>
            </a:r>
            <a:br>
              <a:rPr lang="pl-PL" altLang="pl-PL" sz="2000" smtClean="0"/>
            </a:br>
            <a:endParaRPr lang="pl-PL" altLang="pl-PL" sz="2000" smtClean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latin typeface="Arial" charset="0"/>
            </a:endParaRPr>
          </a:p>
        </p:txBody>
      </p:sp>
      <p:pic>
        <p:nvPicPr>
          <p:cNvPr id="18438" name="Obraz 1" descr="1 velo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520825"/>
            <a:ext cx="3552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185738" y="2535238"/>
            <a:ext cx="4895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charset="0"/>
                <a:cs typeface="Times New Roman" pitchFamily="18" charset="0"/>
              </a:rPr>
              <a:t>Rys. 2. Dobór pozycji kolarza a rowerze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charset="0"/>
                <a:cs typeface="Times New Roman" pitchFamily="18" charset="0"/>
              </a:rPr>
              <a:t>w firmie Veloart w technologii Retul 3D</a:t>
            </a:r>
            <a:r>
              <a:rPr lang="pl-PL" altLang="pl-PL" sz="1600">
                <a:latin typeface="Arial" charset="0"/>
              </a:rPr>
              <a:t> </a:t>
            </a:r>
          </a:p>
        </p:txBody>
      </p:sp>
      <p:sp>
        <p:nvSpPr>
          <p:cNvPr id="18440" name="Prostokąt 10"/>
          <p:cNvSpPr>
            <a:spLocks noChangeArrowheads="1"/>
          </p:cNvSpPr>
          <p:nvPr/>
        </p:nvSpPr>
        <p:spPr bwMode="auto">
          <a:xfrm>
            <a:off x="4224338" y="4903788"/>
            <a:ext cx="457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charset="0"/>
                <a:ea typeface="Times New Roman" pitchFamily="18" charset="0"/>
                <a:cs typeface="Arial" charset="0"/>
              </a:rPr>
              <a:t>Rys. 3. Dobór ramy na zautomatyzowanym stanowisku Retul Müve w firmie Wertykal</a:t>
            </a:r>
          </a:p>
        </p:txBody>
      </p:sp>
      <p:pic>
        <p:nvPicPr>
          <p:cNvPr id="18441" name="Obraz 13" descr="C:\Users\Marek\Desktop\przejsciow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482975"/>
            <a:ext cx="38465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3A0C64-7AB6-4B3D-ACEB-A09CC0079B38}" type="slidenum">
              <a:rPr lang="pl-PL" altLang="pl-PL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400"/>
          </a:p>
        </p:txBody>
      </p:sp>
      <p:pic>
        <p:nvPicPr>
          <p:cNvPr id="20483" name="Picture 8" descr="cropped-logo-krasynt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8150"/>
            <a:ext cx="1782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ytuł 2"/>
          <p:cNvSpPr>
            <a:spLocks noGrp="1"/>
          </p:cNvSpPr>
          <p:nvPr>
            <p:ph type="title"/>
          </p:nvPr>
        </p:nvSpPr>
        <p:spPr>
          <a:xfrm>
            <a:off x="1476375" y="463550"/>
            <a:ext cx="7210425" cy="941388"/>
          </a:xfrm>
        </p:spPr>
        <p:txBody>
          <a:bodyPr/>
          <a:lstStyle/>
          <a:p>
            <a:r>
              <a:rPr lang="pl-PL" altLang="pl-PL" sz="2000" smtClean="0"/>
              <a:t>2. Przegląd rozwiązań</a:t>
            </a:r>
            <a:br>
              <a:rPr lang="pl-PL" altLang="pl-PL" sz="2000" smtClean="0"/>
            </a:br>
            <a:endParaRPr lang="pl-PL" altLang="pl-PL" sz="2000" smtClean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latin typeface="Arial" charset="0"/>
            </a:endParaRP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503238" y="3924300"/>
            <a:ext cx="3708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600">
                <a:latin typeface="Arial" charset="0"/>
              </a:rPr>
              <a:t>Rys. 4. Zautomatyzowane stanowisko doboru postawy kolarza BioBike</a:t>
            </a:r>
          </a:p>
        </p:txBody>
      </p:sp>
      <p:pic>
        <p:nvPicPr>
          <p:cNvPr id="20487" name="Obraz 9" descr="C:\Users\Marek\Desktop\inż\biobik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1628775"/>
            <a:ext cx="3744912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7107</TotalTime>
  <Words>430</Words>
  <Application>Microsoft Office PowerPoint</Application>
  <PresentationFormat>Pokaz na ekranie (4:3)</PresentationFormat>
  <Paragraphs>88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Verdana</vt:lpstr>
      <vt:lpstr>Times New Roman</vt:lpstr>
      <vt:lpstr>Cambria Math</vt:lpstr>
      <vt:lpstr>Wingdings</vt:lpstr>
      <vt:lpstr>Symbol</vt:lpstr>
      <vt:lpstr>Projekt domyślny</vt:lpstr>
      <vt:lpstr>Automatyczne stanowisko do bikefittingu</vt:lpstr>
      <vt:lpstr>PLAN PREZENTACJI</vt:lpstr>
      <vt:lpstr>1. Wprowadzenie do bikefittingu </vt:lpstr>
      <vt:lpstr>1. Wprowadzenie do bikefittingu </vt:lpstr>
      <vt:lpstr>1. Wprowadzenie do bikefittingu </vt:lpstr>
      <vt:lpstr>1. Wprowadzenie do bikefittingu </vt:lpstr>
      <vt:lpstr>1. Wprowadzenie do bikefittingu </vt:lpstr>
      <vt:lpstr>2. Przegląd rozwiązań </vt:lpstr>
      <vt:lpstr>2. Przegląd rozwiązań </vt:lpstr>
      <vt:lpstr>3. Opis projektowanego stanowiska </vt:lpstr>
      <vt:lpstr>Prezentacja programu PowerPoint</vt:lpstr>
    </vt:vector>
  </TitlesOfParts>
  <Company>AGH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Darek</dc:creator>
  <cp:lastModifiedBy>St. Flaga</cp:lastModifiedBy>
  <cp:revision>1131</cp:revision>
  <dcterms:created xsi:type="dcterms:W3CDTF">2007-09-26T12:45:04Z</dcterms:created>
  <dcterms:modified xsi:type="dcterms:W3CDTF">2016-09-24T15:35:18Z</dcterms:modified>
</cp:coreProperties>
</file>