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5" r:id="rId41"/>
    <p:sldId id="304" r:id="rId4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moter" initials="A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5" autoAdjust="0"/>
    <p:restoredTop sz="94362" autoAdjust="0"/>
  </p:normalViewPr>
  <p:slideViewPr>
    <p:cSldViewPr>
      <p:cViewPr varScale="1">
        <p:scale>
          <a:sx n="83" d="100"/>
          <a:sy n="83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9448B-EED9-428A-99CA-9239ED0578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817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EF2B8-39B8-4528-8083-EA9F173DCF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33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182CF-FA35-40E0-862D-0532939EF6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056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E51FD-6FE2-496E-A20A-C49F6983E7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46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F8000-67B2-451A-969D-944B6B5D45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458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7FC24-8047-497E-A58A-9D1679DBBF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69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116DA-7FC6-45F0-A90B-8B76241BBD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410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7678C-69F5-4FDF-8811-365C54D2D7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945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62C50-F460-42C7-BA0F-751D3DC582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546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72CB-18F1-4A36-92C5-E7C76790D8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319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AD8F-44A5-424A-AECA-3DAD85080B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33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C17DB8CC-E146-4BF0-8374-E2A635FED2B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157912" cy="1000819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altLang="pl-PL" sz="3000" dirty="0">
                <a:solidFill>
                  <a:schemeClr val="tx1"/>
                </a:solidFill>
              </a:rPr>
              <a:t>Modelowanie zawieszenia pojazdu kołowego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30438" y="4173538"/>
            <a:ext cx="615791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dr inż. Waldemar Rączka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mgr inż. Adam Smoter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30438" y="5541639"/>
            <a:ext cx="6157912" cy="9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/>
              <a:t>Wydział Inżynierii Mechanicznej i Robotyki</a:t>
            </a:r>
            <a:br>
              <a:rPr lang="pl-PL" altLang="pl-PL" sz="1600" b="1" dirty="0"/>
            </a:br>
            <a:r>
              <a:rPr lang="pl-PL" altLang="pl-PL" sz="1600" b="1" dirty="0"/>
              <a:t>Katedra Automatyzacji Procesów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/>
              <a:t>Kraków, 26 września 2016 r.</a:t>
            </a:r>
            <a:endParaRPr lang="pl-PL" altLang="pl-PL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10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88840"/>
                <a:ext cx="8784975" cy="3744416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Wtedy poszczególne macierze przyjmują poniższą postać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pl-PL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pl-PL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den>
                                    </m:f>
                                    <m:r>
                                      <a:rPr lang="pl-PL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l-PL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l-PL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l-PL" sz="16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6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88840"/>
                <a:ext cx="8784975" cy="3744416"/>
              </a:xfrm>
              <a:blipFill>
                <a:blip r:embed="rId3"/>
                <a:stretch>
                  <a:fillRect l="-555" t="-8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0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11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78596"/>
                  </p:ext>
                </p:extLst>
              </p:nvPr>
            </p:nvGraphicFramePr>
            <p:xfrm>
              <a:off x="179388" y="1557336"/>
              <a:ext cx="8785224" cy="45354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76388">
                      <a:extLst>
                        <a:ext uri="{9D8B030D-6E8A-4147-A177-3AD203B41FA5}">
                          <a16:colId xmlns:a16="http://schemas.microsoft.com/office/drawing/2014/main" xmlns="" val="4265308441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xmlns="" val="1831922793"/>
                        </a:ext>
                      </a:extLst>
                    </a:gridCol>
                    <a:gridCol w="4320604">
                      <a:extLst>
                        <a:ext uri="{9D8B030D-6E8A-4147-A177-3AD203B41FA5}">
                          <a16:colId xmlns:a16="http://schemas.microsoft.com/office/drawing/2014/main" xmlns="" val="1970917330"/>
                        </a:ext>
                      </a:extLst>
                    </a:gridCol>
                  </a:tblGrid>
                  <a:tr h="36096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𝚽</m:t>
                                    </m:r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d>
                                            <m:d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e>
                                          <m:d>
                                            <m:d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e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pl-PL" sz="1800" i="1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pl-PL" sz="1800" kern="1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809312374"/>
                      </a:ext>
                    </a:extLst>
                  </a:tr>
                  <a:tr h="925874"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𝚽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7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7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41492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478596"/>
                  </p:ext>
                </p:extLst>
              </p:nvPr>
            </p:nvGraphicFramePr>
            <p:xfrm>
              <a:off x="179388" y="1557336"/>
              <a:ext cx="8785224" cy="45354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76388">
                      <a:extLst>
                        <a:ext uri="{9D8B030D-6E8A-4147-A177-3AD203B41FA5}">
                          <a16:colId xmlns:a16="http://schemas.microsoft.com/office/drawing/2014/main" val="4265308441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1831922793"/>
                        </a:ext>
                      </a:extLst>
                    </a:gridCol>
                    <a:gridCol w="4320604">
                      <a:extLst>
                        <a:ext uri="{9D8B030D-6E8A-4147-A177-3AD203B41FA5}">
                          <a16:colId xmlns:a16="http://schemas.microsoft.com/office/drawing/2014/main" val="1970917330"/>
                        </a:ext>
                      </a:extLst>
                    </a:gridCol>
                  </a:tblGrid>
                  <a:tr h="3609615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6" t="-169" r="-270769" b="-2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994" t="-169" r="-207872" b="-2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526" t="-169" r="-564" b="-25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12374"/>
                      </a:ext>
                    </a:extLst>
                  </a:tr>
                  <a:tr h="925874">
                    <a:tc grid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" t="-390789" r="-277" b="-1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492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488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12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348855"/>
                <a:ext cx="8784975" cy="2952353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pl-PL" sz="1800" b="1" dirty="0"/>
                  <a:t>Równanie wyjścia przyjmie postać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𝐂𝐱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pl-PL" sz="1600" b="1" dirty="0"/>
              </a:p>
              <a:p>
                <a:pPr marL="0" indent="0" algn="just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pl-PL" sz="1800" b="1" dirty="0"/>
                  <a:t>Wielkościami wyjściowymi z modelu są kolejno: przemieszczenie w kierunku pionowym przedniej i tylnej masy nieresorowanej, przemieszczenie w kierunku pionowym środka masy nadwozia oraz kąt obrotu nadwozia względem środka masy.</a:t>
                </a: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348855"/>
                <a:ext cx="8784975" cy="2952353"/>
              </a:xfrm>
              <a:blipFill>
                <a:blip r:embed="rId3"/>
                <a:stretch>
                  <a:fillRect l="-555" t="-1031" r="-555" b="-10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71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13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360514"/>
                <a:ext cx="8784975" cy="3084710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Celem linearyzacji prezentowanego modelu rozwinięto funkcje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pl-PL" sz="2000" b="1" i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pl-PL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</m:e>
                    </m:func>
                  </m:oMath>
                </a14:m>
                <a:r>
                  <a:rPr lang="pl-PL" sz="1800" b="1" dirty="0"/>
                  <a:t> 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pl-PL" sz="2000" b="1" i="1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pl-PL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</m:e>
                    </m:func>
                  </m:oMath>
                </a14:m>
                <a:r>
                  <a:rPr lang="pl-PL" sz="1800" b="1" dirty="0"/>
                  <a:t> w okolicy punktu pracy </a:t>
                </a:r>
                <a14:m>
                  <m:oMath xmlns:m="http://schemas.openxmlformats.org/officeDocument/2006/math">
                    <m:r>
                      <a:rPr lang="pl-PL" sz="2000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pl-PL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pl-PL" sz="20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l-PL" sz="1800" b="1" dirty="0"/>
                  <a:t> w szereg Taylora do wyrazu drugiego włącznie.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l-PL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1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pl-PL" sz="1800" b="1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pl-PL" sz="20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l-PL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1">
                          <a:latin typeface="Cambria Math" panose="02040503050406030204" pitchFamily="18" charset="0"/>
                        </a:rPr>
                        <m:t>)≈1</m:t>
                      </m:r>
                    </m:oMath>
                  </m:oMathPara>
                </a14:m>
                <a:endParaRPr lang="pl-PL" sz="1800" b="1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l-PL" sz="1800" b="1" dirty="0"/>
                  <a:t>Macierz </a:t>
                </a:r>
                <a14:m>
                  <m:oMath xmlns:m="http://schemas.openxmlformats.org/officeDocument/2006/math">
                    <m:r>
                      <a:rPr lang="pl-PL" sz="2000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pl-PL" sz="1800" b="1" dirty="0"/>
                  <a:t> przyjmuje wówczas postać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pl-PL" sz="20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20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8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360514"/>
                <a:ext cx="8784975" cy="3084710"/>
              </a:xfrm>
              <a:blipFill>
                <a:blip r:embed="rId3"/>
                <a:stretch>
                  <a:fillRect l="-555" t="-988" r="-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6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14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88840"/>
                <a:ext cx="8784975" cy="3960441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pl-PL" sz="1800" b="1" dirty="0"/>
                  <a:t>Macierz opisująca dynamikę zawieszenia przyjmuje wtedy postać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25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125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l-PL" sz="1250">
                              <a:latin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pl-PL" sz="12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l-PL" sz="125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25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125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sz="125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l-PL" sz="125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sz="125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pl-PL" sz="125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e>
                                      <m:r>
                                        <a:rPr lang="pl-PL" sz="12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pl-PL" sz="125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  <m:r>
                                            <a:rPr lang="pl-PL" sz="125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pl-PL" sz="125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pl-PL" sz="125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l-PL" sz="12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pl-PL" sz="125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25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pl-PL" sz="1800" b="1" dirty="0"/>
                  <a:t>Równanie stanu zlinearyzowanego systemu przyjmuje postać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2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pl-PL" sz="2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𝐥𝐢𝐧</m:t>
                          </m:r>
                        </m:sub>
                      </m:sSub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pl-PL" sz="2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sub>
                      </m:sSub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pl-PL" sz="2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r>
                        <a:rPr lang="pl-PL" sz="2000" b="1" i="1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pl-PL" sz="1600" b="1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pl-PL" sz="18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88840"/>
                <a:ext cx="8784975" cy="3960441"/>
              </a:xfrm>
              <a:blipFill>
                <a:blip r:embed="rId3"/>
                <a:stretch>
                  <a:fillRect l="-555" t="-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74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1751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15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775"/>
                <a:ext cx="8784975" cy="44973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600" b="1" dirty="0"/>
                  <a:t>Do oceny komfortu przyjęto funkcję przenoszenia drgań pionowych</a:t>
                </a:r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r>
                  <a:rPr lang="pl-PL" sz="1600" b="1" dirty="0"/>
                  <a:t>oraz funkcje przenoszenia przechyłów wzdłużnych</a:t>
                </a:r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endParaRPr lang="pl-PL" sz="1800" b="1" dirty="0"/>
              </a:p>
              <a:p>
                <a:pPr marL="0" indent="0">
                  <a:buNone/>
                </a:pPr>
                <a:r>
                  <a:rPr lang="pl-PL" sz="1600" b="1" dirty="0"/>
                  <a:t>W celu oceny bezpieczeństwa wykorzystano funkcję ugięcia opony przedniej i tylnej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e>
                            <m:sub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l-PL" sz="1600" b="1" i="1" kern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𝑅𝑀𝑆</m:t>
                          </m:r>
                          <m:d>
                            <m:d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𝑅𝑀𝑆</m:t>
                          </m:r>
                          <m:d>
                            <m:d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pl-PL" sz="1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e>
                            <m:sub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pl-PL" sz="1600" b="1" i="1" kern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600" b="1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𝑅𝑀𝑆</m:t>
                          </m:r>
                          <m:d>
                            <m:d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l-PL" sz="1600" b="1" i="1" kern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pl-PL" sz="1600" b="1" i="1" kern="1200">
                              <a:latin typeface="Cambria Math" panose="02040503050406030204" pitchFamily="18" charset="0"/>
                            </a:rPr>
                            <m:t>𝑅𝑀𝑆</m:t>
                          </m:r>
                          <m:d>
                            <m:dPr>
                              <m:ctrlPr>
                                <a:rPr lang="pl-PL" sz="1600" b="1" i="1" kern="120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sz="1600" b="1" i="1" kern="120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l-PL" sz="1600" b="1" i="1" kern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l-PL" sz="1600" b="1" i="1" kern="120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l-PL" sz="1600" b="1" i="1" kern="12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pl-PL" sz="1800" b="1" dirty="0"/>
              </a:p>
            </p:txBody>
          </p:sp>
        </mc:Choice>
        <mc:Fallback xmlns="">
          <p:sp>
            <p:nvSpPr>
              <p:cNvPr id="5" name="Symbol zastępczy zawartości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775"/>
                <a:ext cx="8784975" cy="4497388"/>
              </a:xfrm>
              <a:blipFill>
                <a:blip r:embed="rId3"/>
                <a:stretch>
                  <a:fillRect l="-347" t="-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764083"/>
                  </p:ext>
                </p:extLst>
              </p:nvPr>
            </p:nvGraphicFramePr>
            <p:xfrm>
              <a:off x="179512" y="1988840"/>
              <a:ext cx="8507288" cy="75641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764083"/>
                  </p:ext>
                </p:extLst>
              </p:nvPr>
            </p:nvGraphicFramePr>
            <p:xfrm>
              <a:off x="179512" y="1988840"/>
              <a:ext cx="8507288" cy="8510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85102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3" t="-714" r="-100716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143" t="-714" r="-716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3703731"/>
                  </p:ext>
                </p:extLst>
              </p:nvPr>
            </p:nvGraphicFramePr>
            <p:xfrm>
              <a:off x="208975" y="3284984"/>
              <a:ext cx="8507288" cy="75641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𝜙</m:t>
                                    </m:r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𝜙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𝜙</m:t>
                                    </m:r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𝜙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3703731"/>
                  </p:ext>
                </p:extLst>
              </p:nvPr>
            </p:nvGraphicFramePr>
            <p:xfrm>
              <a:off x="208975" y="3284984"/>
              <a:ext cx="8507288" cy="8510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85102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43" t="-709" r="-100573" b="-2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143" t="-709" r="-573" b="-2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262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1751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Modelowanie nierówności drogi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16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775"/>
                <a:ext cx="8784975" cy="449738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l-PL" sz="1600" b="1" dirty="0"/>
                  <a:t>W przypadku modelu połówkowego zawieszenia uwzględniającego przechyły wzdłużne masy resorowanej należy mieć na uwadze, </a:t>
                </a:r>
                <a:br>
                  <a:rPr lang="pl-PL" sz="1600" b="1" dirty="0"/>
                </a:br>
                <a:r>
                  <a:rPr lang="pl-PL" sz="1600" b="1" dirty="0"/>
                  <a:t>że wymuszenie występuje w jednym śladzie.</a:t>
                </a:r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r>
                  <a:rPr lang="pl-PL" sz="1600" b="1" dirty="0"/>
                  <a:t>Można stwierdzić, że przy stałej prędkości jazdy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pl-PL" sz="16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600" b="1" i="1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r>
                  <a:rPr lang="pl-PL" sz="1600" b="1" dirty="0"/>
                  <a:t> opóźnienie czasowe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pl-PL" sz="1600" b="1" dirty="0"/>
                  <a:t> w działaniu wymuszenia na oś tylną względem osi przedniej zgodne jest z zależnością</a:t>
                </a:r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r>
                  <a:rPr lang="pl-PL" sz="1600" b="1" dirty="0"/>
                  <a:t>Wtedy przesunięcie fazowe funkcji wymuszenia koła tylnego względem przedniego dane jest zależnością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𝜔𝜏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pl-PL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  <a:p>
                <a:pPr marL="0" indent="0" algn="just">
                  <a:buNone/>
                </a:pPr>
                <a:endParaRPr lang="pl-PL" sz="1600" b="1" dirty="0"/>
              </a:p>
            </p:txBody>
          </p:sp>
        </mc:Choice>
        <mc:Fallback xmlns="">
          <p:sp>
            <p:nvSpPr>
              <p:cNvPr id="5" name="Symbol zastępczy zawartości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775"/>
                <a:ext cx="8784975" cy="4497388"/>
              </a:xfrm>
              <a:blipFill>
                <a:blip r:embed="rId3"/>
                <a:stretch>
                  <a:fillRect l="-347" t="-407" r="-3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384589"/>
                  </p:ext>
                </p:extLst>
              </p:nvPr>
            </p:nvGraphicFramePr>
            <p:xfrm>
              <a:off x="179512" y="2492896"/>
              <a:ext cx="8507288" cy="6480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sin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𝒓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sin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pl-PL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𝜏</m:t>
                                </m:r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384589"/>
                  </p:ext>
                </p:extLst>
              </p:nvPr>
            </p:nvGraphicFramePr>
            <p:xfrm>
              <a:off x="179512" y="2492896"/>
              <a:ext cx="8507288" cy="6480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3" t="-926" r="-10071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143" t="-926" r="-716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857973"/>
                  </p:ext>
                </p:extLst>
              </p:nvPr>
            </p:nvGraphicFramePr>
            <p:xfrm>
              <a:off x="179512" y="4149080"/>
              <a:ext cx="8507288" cy="6480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𝜏</m:t>
                                </m:r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  <m:r>
                                  <a:rPr lang="pl-PL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857973"/>
                  </p:ext>
                </p:extLst>
              </p:nvPr>
            </p:nvGraphicFramePr>
            <p:xfrm>
              <a:off x="179512" y="4149080"/>
              <a:ext cx="8507288" cy="6480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43" t="-935" r="-100716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143" t="-935" r="-716" b="-4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825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1751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Modelowanie nierówności drogi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17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76871"/>
                <a:ext cx="8641209" cy="4137819"/>
              </a:xfrm>
            </p:spPr>
            <p:txBody>
              <a:bodyPr numCol="1"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160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pl-PL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sup>
                          </m:sSup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16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pl-PL" sz="16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sup>
                          </m:sSup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6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6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6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pl-PL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))=</m:t>
                      </m:r>
                      <m:sSubSup>
                        <m:sSubSupPr>
                          <m:ctrlPr>
                            <a:rPr lang="pl-PL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𝑑𝑒𝑓</m:t>
                              </m:r>
                            </m:sub>
                          </m:s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pl-PL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600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76871"/>
                <a:ext cx="8641209" cy="4137819"/>
              </a:xfrm>
              <a:blipFill>
                <a:blip r:embed="rId3"/>
                <a:stretch>
                  <a:fillRect b="-7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7504" y="1628800"/>
                <a:ext cx="8856985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>
                    <a:latin typeface="+mn-lt"/>
                  </a:rPr>
                  <a:t>Jeżeli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d>
                      <m:dPr>
                        <m:ctrlPr>
                          <a:rPr lang="pl-PL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l-PL" sz="16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pl-PL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l-PL" sz="1600" b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pl-PL" sz="1600" b="1">
                            <a:latin typeface="Cambria Math" panose="02040503050406030204" pitchFamily="18" charset="0"/>
                          </a:rPr>
                          <m:t>𝛕</m:t>
                        </m:r>
                      </m:sup>
                    </m:sSup>
                  </m:oMath>
                </a14:m>
                <a:r>
                  <a:rPr lang="pl-PL" sz="1600" b="1" dirty="0">
                    <a:latin typeface="+mn-lt"/>
                  </a:rPr>
                  <a:t> to dla układu liniowego, zgodnie z zasadą superpozycji prawdziwe są zależności</a:t>
                </a:r>
                <a:endParaRPr lang="pl-PL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28800"/>
                <a:ext cx="8856985" cy="608115"/>
              </a:xfrm>
              <a:prstGeom prst="rect">
                <a:avLst/>
              </a:prstGeom>
              <a:blipFill>
                <a:blip r:embed="rId4"/>
                <a:stretch>
                  <a:fillRect l="-413" t="-4000" b="-11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30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1751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Modelowanie nierówności drogi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18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775"/>
                <a:ext cx="8928991" cy="4497388"/>
              </a:xfrm>
            </p:spPr>
            <p:txBody>
              <a:bodyPr numCol="1"/>
              <a:lstStyle/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1600" b="1" dirty="0"/>
                  <a:t>Wówczas wskaźniki oceny komfortu definiowanie jako funkcje przynoszenia drgań przy stałej prędkości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pl-PL" sz="1600" b="1" dirty="0"/>
                  <a:t> z wejścia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pl-PL" sz="1600" b="1" dirty="0"/>
                  <a:t> na wyjścia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pl-PL" sz="1600" b="1" dirty="0"/>
                  <a:t> i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pl-PL" sz="1600" b="1" dirty="0"/>
                  <a:t> dane są zależnościami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6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6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1600" b="1" dirty="0"/>
                  <a:t>Sygnały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pl-PL" sz="1600" b="1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l-PL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pl-PL" sz="1600" b="1" dirty="0"/>
                  <a:t> w przypadku wymuszenia w jednym śladzie są przesunięte względem siebie o czas </a:t>
                </a:r>
                <a14:m>
                  <m:oMath xmlns:m="http://schemas.openxmlformats.org/officeDocument/2006/math">
                    <m:r>
                      <a:rPr lang="pl-PL" sz="1600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pl-PL" sz="1600" b="1" dirty="0"/>
                  <a:t>. W takiej sytuacji wartości skuteczne tych sygnałów są sobie równe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 smtClean="0">
                          <a:latin typeface="Cambria Math" panose="02040503050406030204" pitchFamily="18" charset="0"/>
                        </a:rPr>
                        <m:t>𝑅𝑀𝑆</m:t>
                      </m:r>
                      <m:d>
                        <m:dPr>
                          <m:ctrlPr>
                            <a:rPr lang="pl-PL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𝑅𝑀𝑆</m:t>
                      </m:r>
                      <m:d>
                        <m:dPr>
                          <m:ctrlPr>
                            <a:rPr lang="pl-PL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l-PL" sz="16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pl-PL" sz="1600" b="1" dirty="0"/>
                  <a:t>Zatem kryteria oceny bezpieczeństwa przy wymuszeniu w jednym śladzie przy stałej prędkości opisane są zależnościami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6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600" b="1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endParaRPr lang="pl-PL" sz="1600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775"/>
                <a:ext cx="8928991" cy="4497388"/>
              </a:xfrm>
              <a:blipFill>
                <a:blip r:embed="rId3"/>
                <a:stretch>
                  <a:fillRect l="-410" t="-407" r="-4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063822"/>
                  </p:ext>
                </p:extLst>
              </p:nvPr>
            </p:nvGraphicFramePr>
            <p:xfrm>
              <a:off x="179512" y="2420888"/>
              <a:ext cx="8507288" cy="75641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648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𝑧</m:t>
                                    </m:r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p>
                                </m:sSubSup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𝑧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l-PL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𝜙</m:t>
                                    </m:r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p>
                                </m:sSubSup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𝜔</m:t>
                                </m:r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pl-PL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𝜙</m:t>
                                        </m:r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4063822"/>
                  </p:ext>
                </p:extLst>
              </p:nvPr>
            </p:nvGraphicFramePr>
            <p:xfrm>
              <a:off x="179512" y="2420888"/>
              <a:ext cx="8507288" cy="85102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253644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253644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851027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3" t="-714" r="-100716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143" t="-714" r="-716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311628"/>
                  </p:ext>
                </p:extLst>
              </p:nvPr>
            </p:nvGraphicFramePr>
            <p:xfrm>
              <a:off x="107503" y="5253348"/>
              <a:ext cx="8928992" cy="12061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xmlns="" val="1967929736"/>
                        </a:ext>
                      </a:extLst>
                    </a:gridCol>
                    <a:gridCol w="4464496">
                      <a:extLst>
                        <a:ext uri="{9D8B030D-6E8A-4147-A177-3AD203B41FA5}">
                          <a16:colId xmlns:a16="http://schemas.microsoft.com/office/drawing/2014/main" xmlns="" val="1665802501"/>
                        </a:ext>
                      </a:extLst>
                    </a:gridCol>
                  </a:tblGrid>
                  <a:tr h="12061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l-PL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𝑡𝑓</m:t>
                                        </m:r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𝑑𝑒𝑓</m:t>
                                        </m:r>
                                      </m:e>
                                      <m:sub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𝜔</m:t>
                                    </m:r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pl-PL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l-PL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𝑡𝑟</m:t>
                                        </m:r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𝑑𝑒𝑓</m:t>
                                        </m:r>
                                      </m:e>
                                      <m:sub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𝑣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𝜔</m:t>
                                    </m:r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pl-PL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pl-PL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𝑅𝑀𝑆</m:t>
                                    </m:r>
                                    <m:d>
                                      <m:dPr>
                                        <m:ctrlPr>
                                          <a:rPr lang="pl-PL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pl-PL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l-PL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pl-P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72621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311628"/>
                  </p:ext>
                </p:extLst>
              </p:nvPr>
            </p:nvGraphicFramePr>
            <p:xfrm>
              <a:off x="107503" y="5253348"/>
              <a:ext cx="8928992" cy="12061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464496">
                      <a:extLst>
                        <a:ext uri="{9D8B030D-6E8A-4147-A177-3AD203B41FA5}">
                          <a16:colId xmlns:a16="http://schemas.microsoft.com/office/drawing/2014/main" val="1967929736"/>
                        </a:ext>
                      </a:extLst>
                    </a:gridCol>
                    <a:gridCol w="4464496">
                      <a:extLst>
                        <a:ext uri="{9D8B030D-6E8A-4147-A177-3AD203B41FA5}">
                          <a16:colId xmlns:a16="http://schemas.microsoft.com/office/drawing/2014/main" val="1665802501"/>
                        </a:ext>
                      </a:extLst>
                    </a:gridCol>
                  </a:tblGrid>
                  <a:tr h="120618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36" t="-503" r="-100546" b="-2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136" t="-503" r="-546" b="-2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6216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48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22783"/>
            <a:ext cx="7272338" cy="1017986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czasu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19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28775"/>
            <a:ext cx="8928991" cy="4497388"/>
          </a:xfrm>
        </p:spPr>
        <p:txBody>
          <a:bodyPr numCol="1"/>
          <a:lstStyle/>
          <a:p>
            <a:pPr marL="0" indent="0" algn="just">
              <a:spcAft>
                <a:spcPts val="0"/>
              </a:spcAft>
              <a:buNone/>
            </a:pPr>
            <a:r>
              <a:rPr lang="pl-PL" sz="1600" b="1" dirty="0"/>
              <a:t>Badania symulacyjne w dziedzinie czasu objęły swoim zakresem odpowiedź układu na skok wynikający z nierówności podłoża o wartości 0,1 m:</a:t>
            </a:r>
          </a:p>
          <a:p>
            <a:pPr algn="just">
              <a:spcAft>
                <a:spcPts val="0"/>
              </a:spcAft>
            </a:pPr>
            <a:r>
              <a:rPr lang="pl-PL" sz="1600" b="1" dirty="0"/>
              <a:t>dla każdej z osi oddzielnie,</a:t>
            </a:r>
          </a:p>
          <a:p>
            <a:pPr algn="just">
              <a:spcAft>
                <a:spcPts val="0"/>
              </a:spcAft>
            </a:pPr>
            <a:r>
              <a:rPr lang="pl-PL" sz="1600" b="1" dirty="0"/>
              <a:t>wspólnie dla obu osi z opóźnieniem wynikającym z rozstawu osi pojazdu oraz stałej prędkości jazdy równej 10 m/s (36 km/h).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l-PL" sz="1600" b="1" dirty="0"/>
          </a:p>
        </p:txBody>
      </p:sp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2" y="2996952"/>
            <a:ext cx="4067944" cy="304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07" y="3032222"/>
            <a:ext cx="3861337" cy="2895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07504" y="303222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a)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677464" y="3032222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b)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3" y="6044946"/>
            <a:ext cx="892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Błąd bezwzględny modelu liniowego przy wymuszeniu skokowym: 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a) koła przedniego; b) w jednym śladzie</a:t>
            </a:r>
          </a:p>
        </p:txBody>
      </p:sp>
    </p:spTree>
    <p:extLst>
      <p:ext uri="{BB962C8B-B14F-4D97-AF65-F5344CB8AC3E}">
        <p14:creationId xmlns:p14="http://schemas.microsoft.com/office/powerpoint/2010/main" val="420363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Plan prezentacji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pl-PL" altLang="pl-PL" sz="1600" b="1" dirty="0"/>
              <a:t>Wstęp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pl-PL" altLang="pl-PL" sz="1600" b="1" dirty="0"/>
              <a:t>Model połówkowy zawieszenia pojazdu kołowego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pl-PL" altLang="pl-PL" sz="1600" b="1" dirty="0"/>
              <a:t>Kryteria oceny zawieszeń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pl-PL" altLang="pl-PL" sz="1600" b="1" dirty="0"/>
              <a:t>Modelowanie nierówności drogi</a:t>
            </a:r>
          </a:p>
          <a:p>
            <a:pPr eaLnBrk="1" hangingPunct="1"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pl-PL" altLang="pl-PL" sz="1600" b="1" dirty="0"/>
              <a:t>Badania symulacyjne modelu liniowego i nieliniowego</a:t>
            </a:r>
          </a:p>
          <a:p>
            <a:pPr lvl="1" eaLnBrk="1" hangingPunct="1">
              <a:lnSpc>
                <a:spcPct val="150000"/>
              </a:lnSpc>
            </a:pPr>
            <a:r>
              <a:rPr lang="pl-PL" altLang="pl-PL" sz="1600" b="1" dirty="0"/>
              <a:t>Badania w dziedzinie czasu</a:t>
            </a:r>
          </a:p>
          <a:p>
            <a:pPr lvl="1" eaLnBrk="1" hangingPunct="1">
              <a:lnSpc>
                <a:spcPct val="150000"/>
              </a:lnSpc>
            </a:pPr>
            <a:r>
              <a:rPr lang="pl-PL" altLang="pl-PL" sz="1600" b="1" dirty="0"/>
              <a:t>Badania w dziedzinie częstotliwości</a:t>
            </a:r>
          </a:p>
          <a:p>
            <a:pPr lvl="1" eaLnBrk="1" hangingPunct="1">
              <a:lnSpc>
                <a:spcPct val="150000"/>
              </a:lnSpc>
            </a:pPr>
            <a:r>
              <a:rPr lang="pl-PL" altLang="pl-PL" sz="1600" b="1" dirty="0"/>
              <a:t>Wpływ parametrów na kryteria oceny zawieszeń</a:t>
            </a:r>
          </a:p>
          <a:p>
            <a:pPr marL="4000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pl-PL" altLang="pl-PL" sz="1600" b="1" dirty="0"/>
              <a:t>Podsumowanie</a:t>
            </a:r>
          </a:p>
          <a:p>
            <a:pPr lvl="1" eaLnBrk="1" hangingPunct="1">
              <a:buFont typeface="Verdana" panose="020B0604030504040204" pitchFamily="34" charset="0"/>
              <a:buAutoNum type="arabicPeriod"/>
            </a:pPr>
            <a:endParaRPr lang="pl-PL" altLang="pl-PL" sz="1400" b="1" dirty="0"/>
          </a:p>
          <a:p>
            <a:pPr lvl="1" eaLnBrk="1" hangingPunct="1">
              <a:buFont typeface="Verdana" panose="020B0604030504040204" pitchFamily="34" charset="0"/>
              <a:buAutoNum type="arabicPeriod"/>
            </a:pPr>
            <a:endParaRPr lang="pl-PL" altLang="pl-PL" sz="1400" b="1" dirty="0"/>
          </a:p>
          <a:p>
            <a:pPr lvl="1" eaLnBrk="1" hangingPunct="1">
              <a:buFont typeface="Verdana" panose="020B0604030504040204" pitchFamily="34" charset="0"/>
              <a:buAutoNum type="arabicPeriod"/>
            </a:pPr>
            <a:endParaRPr lang="pl-PL" altLang="pl-PL" sz="1400" b="1" dirty="0"/>
          </a:p>
          <a:p>
            <a:pPr eaLnBrk="1" hangingPunct="1">
              <a:buFont typeface="Verdana" panose="020B0604030504040204" pitchFamily="34" charset="0"/>
              <a:buAutoNum type="arabicPeriod"/>
            </a:pPr>
            <a:endParaRPr lang="pl-PL" altLang="pl-PL" sz="1600" b="1" dirty="0"/>
          </a:p>
          <a:p>
            <a:pPr eaLnBrk="1" hangingPunct="1">
              <a:buFont typeface="Verdana" panose="020B0604030504040204" pitchFamily="34" charset="0"/>
              <a:buAutoNum type="arabicPeriod"/>
            </a:pPr>
            <a:endParaRPr lang="pl-PL" altLang="pl-PL" sz="1600" b="1" dirty="0"/>
          </a:p>
          <a:p>
            <a:pPr eaLnBrk="1" hangingPunct="1">
              <a:buFont typeface="Verdana" panose="020B0604030504040204" pitchFamily="34" charset="0"/>
              <a:buAutoNum type="arabicPeriod"/>
            </a:pPr>
            <a:endParaRPr lang="pl-PL" altLang="pl-PL" sz="1600" b="1" dirty="0"/>
          </a:p>
          <a:p>
            <a:pPr eaLnBrk="1" hangingPunct="1">
              <a:buFont typeface="Verdana" panose="020B0604030504040204" pitchFamily="34" charset="0"/>
              <a:buAutoNum type="arabicPeriod"/>
            </a:pPr>
            <a:endParaRPr lang="pl-PL" altLang="pl-PL" sz="1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125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53A441-A322-47D5-A906-9A09B1E6D44D}" type="slidenum">
              <a:rPr lang="pl-PL" altLang="pl-PL" sz="1400" smtClean="0">
                <a:latin typeface="Verdana" panose="020B0604030504040204" pitchFamily="34" charset="0"/>
              </a:rPr>
              <a:pPr/>
              <a:t>2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20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5" y="1844824"/>
            <a:ext cx="3384376" cy="4383262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Przeprowadzono badania </a:t>
            </a:r>
            <a:br>
              <a:rPr lang="pl-PL" sz="1600" b="1" dirty="0"/>
            </a:br>
            <a:r>
              <a:rPr lang="pl-PL" sz="1600" b="1" dirty="0"/>
              <a:t>z sygnałem wymuszającym typu </a:t>
            </a:r>
            <a:r>
              <a:rPr lang="pl-PL" sz="1600" b="1" dirty="0" err="1"/>
              <a:t>chirp</a:t>
            </a:r>
            <a:r>
              <a:rPr lang="pl-PL" sz="1600" b="1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Jest to sygnału sinusoidalny o liniowo narastającej częstotliwości. Do badań przyjęto czas zmiany sygnału </a:t>
            </a:r>
            <a:br>
              <a:rPr lang="pl-PL" sz="1600" b="1" dirty="0"/>
            </a:br>
            <a:r>
              <a:rPr lang="pl-PL" sz="1600" b="1" dirty="0"/>
              <a:t>z częstotliwości 0,1 </a:t>
            </a:r>
            <a:r>
              <a:rPr lang="pl-PL" sz="1600" b="1" dirty="0" err="1"/>
              <a:t>Hz</a:t>
            </a:r>
            <a:r>
              <a:rPr lang="pl-PL" sz="1600" b="1" dirty="0"/>
              <a:t> do </a:t>
            </a:r>
            <a:br>
              <a:rPr lang="pl-PL" sz="1600" b="1" dirty="0"/>
            </a:br>
            <a:r>
              <a:rPr lang="pl-PL" sz="1600" b="1" dirty="0"/>
              <a:t>30 </a:t>
            </a:r>
            <a:r>
              <a:rPr lang="pl-PL" sz="1600" b="1" dirty="0" err="1"/>
              <a:t>Hz</a:t>
            </a:r>
            <a:r>
              <a:rPr lang="pl-PL" sz="1600" b="1" dirty="0"/>
              <a:t> równy 300 sekund.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Amplitudę sygnału ustawiono na 0,05 m.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Wymuszenie od nierówności drogi odbywało się w jednym śladzie.</a:t>
            </a:r>
          </a:p>
        </p:txBody>
      </p: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050255"/>
            <a:ext cx="6022195" cy="5537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1156990"/>
          </a:xfrm>
        </p:spPr>
        <p:txBody>
          <a:bodyPr/>
          <a:lstStyle/>
          <a:p>
            <a:r>
              <a:rPr lang="pl-PL" dirty="0"/>
              <a:t>Badania symulacyjne modelu liniowego i nieliniowego. Badania w dziedzinie czasu</a:t>
            </a:r>
          </a:p>
        </p:txBody>
      </p:sp>
    </p:spTree>
    <p:extLst>
      <p:ext uri="{BB962C8B-B14F-4D97-AF65-F5344CB8AC3E}">
        <p14:creationId xmlns:p14="http://schemas.microsoft.com/office/powerpoint/2010/main" val="41280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008113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czasu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21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1" cy="4865217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pl-PL" sz="1600" b="1" dirty="0"/>
              <a:t>Przeprowadzono również badania symulacyjne dla wymuszenia imitującego przejazd przez poprzeczną nierówność jezdni. Założono stałą prędkość przejazdu przez nierówność wynoszącą 10 m/s (36 km/h).</a:t>
            </a:r>
          </a:p>
        </p:txBody>
      </p:sp>
      <p:pic>
        <p:nvPicPr>
          <p:cNvPr id="10" name="Obraz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95449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72" y="2333392"/>
            <a:ext cx="39564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107504" y="2395627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a)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92313" y="242124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b)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2220" y="5752088"/>
            <a:ext cx="8646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+mn-lt"/>
              </a:rPr>
              <a:t>Przyjęte do badań symulacyjnych wymuszenie od drogi: a) poprzeczna nierówność jezdni 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o przekroju w kształcie trójkąta równoramiennego; b) przebiegi czasowe sygnałów wymuszających w jednym śladzie przy założonej stałej prędkości</a:t>
            </a:r>
          </a:p>
        </p:txBody>
      </p:sp>
    </p:spTree>
    <p:extLst>
      <p:ext uri="{BB962C8B-B14F-4D97-AF65-F5344CB8AC3E}">
        <p14:creationId xmlns:p14="http://schemas.microsoft.com/office/powerpoint/2010/main" val="293136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czasu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22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p:pic>
        <p:nvPicPr>
          <p:cNvPr id="12" name="Symbol zastępczy zawartości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27"/>
            <a:ext cx="4644008" cy="36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60" y="1533515"/>
            <a:ext cx="4644000" cy="36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107504" y="153351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a)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44008" y="151139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+mn-lt"/>
              </a:rPr>
              <a:t>b)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43713" y="5384880"/>
            <a:ext cx="8646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+mn-lt"/>
              </a:rPr>
              <a:t>a) Przemieszczenie w kierunku pionowym środka masy resorowanej przy przejeździe przez poprzeczną nierówność jezdni; b) Błąd bezwzględny modelu liniowego przy przejeździe przez poprzeczną nierówność jezdni</a:t>
            </a:r>
          </a:p>
        </p:txBody>
      </p:sp>
    </p:spTree>
    <p:extLst>
      <p:ext uri="{BB962C8B-B14F-4D97-AF65-F5344CB8AC3E}">
        <p14:creationId xmlns:p14="http://schemas.microsoft.com/office/powerpoint/2010/main" val="403768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23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068960"/>
                <a:ext cx="8712967" cy="19442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b="1" dirty="0"/>
                  <a:t>Badania symulacyjne w dziedzinie częstotliwości obejmują swoim zakresem wyznaczenie następujących funkcji:</a:t>
                </a:r>
              </a:p>
              <a:p>
                <a:r>
                  <a:rPr lang="pl-PL" sz="1800" b="1" dirty="0"/>
                  <a:t>przenoszenia drgań pionowych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  <m: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pl-PL" sz="1800" b="1" dirty="0"/>
                  <a:t>,</a:t>
                </a:r>
              </a:p>
              <a:p>
                <a:r>
                  <a:rPr lang="pl-PL" sz="1800" b="1" dirty="0"/>
                  <a:t>przechyłów wzdłużnych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  <m: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pl-PL" sz="1800" b="1" dirty="0"/>
                  <a:t>,</a:t>
                </a:r>
              </a:p>
              <a:p>
                <a:r>
                  <a:rPr lang="pl-PL" sz="1800" b="1" dirty="0"/>
                  <a:t>ugięcia każdej z opon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𝒕𝒇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𝒅𝒆𝒇</m:t>
                        </m:r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𝒕𝒓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𝒅𝒆𝒇</m:t>
                        </m:r>
                      </m:sub>
                    </m:sSub>
                  </m:oMath>
                </a14:m>
                <a:r>
                  <a:rPr lang="pl-PL" sz="18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𝒕𝒇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𝒅𝒆𝒇</m:t>
                        </m:r>
                      </m:sub>
                      <m: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pl-PL" sz="1800" b="1" dirty="0"/>
                  <a:t> oraz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𝒕𝒓</m:t>
                        </m:r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𝒅𝒆𝒇</m:t>
                        </m:r>
                      </m:sub>
                      <m: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pl-PL" sz="1800" b="1" dirty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068960"/>
                <a:ext cx="8712967" cy="1944241"/>
              </a:xfrm>
              <a:blipFill>
                <a:blip r:embed="rId3"/>
                <a:stretch>
                  <a:fillRect l="-559" t="-1567" r="-9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04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24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" y="1366541"/>
            <a:ext cx="7857718" cy="43667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545577" y="5748206"/>
                <a:ext cx="8052846" cy="633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przenoszenia drgań pionowych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</a:t>
                </a:r>
                <a:br>
                  <a:rPr lang="pl-PL" sz="1600" dirty="0">
                    <a:latin typeface="+mn-lt"/>
                  </a:rPr>
                </a:br>
                <a:r>
                  <a:rPr lang="pl-PL" sz="1600" dirty="0">
                    <a:latin typeface="+mn-lt"/>
                  </a:rPr>
                  <a:t>(jednopunktowym)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77" y="5748206"/>
                <a:ext cx="8052846" cy="633122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23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25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820214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przenoszenia przechyłów wzdłużnych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820214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28999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853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26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ugięcia opony przedniej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𝑡𝑓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</a:t>
                </a:r>
                <a:br>
                  <a:rPr lang="pl-PL" sz="1600" dirty="0">
                    <a:latin typeface="+mn-lt"/>
                  </a:rPr>
                </a:br>
                <a:r>
                  <a:rPr lang="pl-PL" sz="1600" dirty="0">
                    <a:latin typeface="+mn-lt"/>
                  </a:rPr>
                  <a:t> (jednopunktowym)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blipFill>
                <a:blip r:embed="rId3"/>
                <a:stretch>
                  <a:fillRect t="-4000" b="-12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26967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791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27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przenoszenia drgań pionowych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pl-PL" sz="1600" dirty="0">
                    <a:latin typeface="+mn-lt"/>
                  </a:rPr>
                  <a:t> przy wymuszeniu w jednym śladzie (dwupunktowym)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3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28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4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przenoszenia przechyłów wzdłużnych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pl-PL" sz="1600" dirty="0">
                    <a:latin typeface="+mn-lt"/>
                  </a:rPr>
                  <a:t> przy wymuszeniu w jednym śladzie (dwupunktowym)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41586"/>
              </a:xfrm>
              <a:prstGeom prst="rect">
                <a:avLst/>
              </a:prstGeom>
              <a:blipFill>
                <a:blip r:embed="rId3"/>
                <a:stretch>
                  <a:fillRect t="-3810" b="-114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74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29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4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prędkości jazdy. Funkcja przenoszenia przechyłów wzdłużnych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pl-PL" sz="1600" dirty="0">
                    <a:latin typeface="+mn-lt"/>
                  </a:rPr>
                  <a:t> przy wymuszeniu w jednym śladzie (dwupunktowym)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41586"/>
              </a:xfrm>
              <a:prstGeom prst="rect">
                <a:avLst/>
              </a:prstGeom>
              <a:blipFill>
                <a:blip r:embed="rId3"/>
                <a:stretch>
                  <a:fillRect t="-3810" b="-114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32129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2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/>
              <a:t>Wstęp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4" y="1417637"/>
            <a:ext cx="7560121" cy="4827587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1600" b="1" dirty="0"/>
              <a:t>W przypadku badania zawieszeń pojazdów kołowych o dwóch osiach, czy to jednośladowych czy dwuśladowych, istotnym jest uwzględnienie obu tych osi. Model połówkowy zawieszenia pojazdu daje szerszy pogląd na zachowanie się badanego obiektu w warunkach rzeczywistych. W odróżnieniu od modelu ćwiartkowego, model połówkowy uwzględnia nie tylko przemieszczenia pionowe masy resorowanej i nieresorowanej, ale także przechyły masy resorowanej, a poprzez masę oraz moment bezwładności masy resorowanej wzajemne oddziaływania przemieszczeń poszczególnych osi na siebie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1600" b="1" dirty="0"/>
              <a:t>W rozdziale tym przedstawiono rozważania związane z budową modelu nieliniowego oraz jego linearyzacją. Zakładając liniowe charakterystyki elementów sprężystych oraz tłumiących, wyłączając cześć nieliniową modelu, a następnie linearyzując ją uzyskano liniowy model w przestrzeni stanu, który stanowi dobre przybliżenie modelu nieliniowego. Poprawność linearyzacji poparta jest badaniami symulacyjnymi w dziedzinie czasu i częstotliwości.</a:t>
            </a:r>
            <a:endParaRPr lang="pl-PL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l-PL" altLang="pl-PL" sz="16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149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08CF5-6151-4716-9F26-3B3AD3BB2B84}" type="slidenum">
              <a:rPr lang="pl-PL" altLang="pl-PL" sz="1400" smtClean="0">
                <a:latin typeface="Verdana" panose="020B0604030504040204" pitchFamily="34" charset="0"/>
              </a:rPr>
              <a:pPr/>
              <a:t>3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30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1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ugięcia opony przedniej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𝑡𝑓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  <m:sup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pl-PL" sz="1600" dirty="0">
                    <a:latin typeface="+mn-lt"/>
                  </a:rPr>
                  <a:t> przy wymuszeniu w jednym śladzie </a:t>
                </a:r>
                <a:br>
                  <a:rPr lang="pl-PL" sz="1600" dirty="0">
                    <a:latin typeface="+mn-lt"/>
                  </a:rPr>
                </a:br>
                <a:r>
                  <a:rPr lang="pl-PL" sz="1600" dirty="0">
                    <a:latin typeface="+mn-lt"/>
                  </a:rPr>
                  <a:t>(dwupunktowym)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17798"/>
              </a:xfrm>
              <a:prstGeom prst="rect">
                <a:avLst/>
              </a:prstGeom>
              <a:blipFill>
                <a:blip r:embed="rId3"/>
                <a:stretch>
                  <a:fillRect t="-3960" r="-615" b="-118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24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53899"/>
            <a:ext cx="7272338" cy="986870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Badania w dziedzinie częstotliwości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31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612000" y="5773213"/>
                <a:ext cx="7920001" cy="61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Funkcja ugięcia opony tylnej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  <m:sup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pl-PL" sz="1600" dirty="0">
                    <a:latin typeface="+mn-lt"/>
                  </a:rPr>
                  <a:t> przy wymuszeniu w jednym śladzie</a:t>
                </a:r>
                <a:br>
                  <a:rPr lang="pl-PL" sz="1600" dirty="0">
                    <a:latin typeface="+mn-lt"/>
                  </a:rPr>
                </a:br>
                <a:r>
                  <a:rPr lang="pl-PL" sz="1600" dirty="0">
                    <a:latin typeface="+mn-lt"/>
                  </a:rPr>
                  <a:t> (dwupunktowym)</a:t>
                </a: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17798"/>
              </a:xfrm>
              <a:prstGeom prst="rect">
                <a:avLst/>
              </a:prstGeom>
              <a:blipFill>
                <a:blip r:embed="rId3"/>
                <a:stretch>
                  <a:fillRect t="-3960" b="-118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3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056337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32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107504" y="2029550"/>
                <a:ext cx="8856984" cy="3703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pl-PL" sz="1800" b="1" dirty="0">
                    <a:latin typeface="+mn-lt"/>
                  </a:rPr>
                  <a:t>Badania symulacyjne zostały przeprowadzone w dziedzinie częstotliwości. Przyjęto symetrię modelu względem środka masy resorowanej. Ma to na celu ograniczenie liczby zmiennych parametrów. Oznacza to, że parametry zawieszenia przedniego </a:t>
                </a:r>
                <a:br>
                  <a:rPr lang="pl-PL" sz="1800" b="1" dirty="0">
                    <a:latin typeface="+mn-lt"/>
                  </a:rPr>
                </a:br>
                <a:r>
                  <a:rPr lang="pl-PL" sz="1800" b="1" dirty="0">
                    <a:latin typeface="+mn-lt"/>
                  </a:rPr>
                  <a:t>i tylnego są takie same, a odległość środka masy jest jednakowa względem każdej z osi. </a:t>
                </a: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pl-PL" sz="1800" b="1" dirty="0">
                    <a:latin typeface="+mn-lt"/>
                  </a:rPr>
                  <a:t>Założono zmienność parametrów zawieszenia względem danych nominalnych zgodnie z zależnościami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pl-PL" sz="20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l-PL" sz="1400" b="1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pl-P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29550"/>
                <a:ext cx="8856984" cy="3703706"/>
              </a:xfrm>
              <a:prstGeom prst="rect">
                <a:avLst/>
              </a:prstGeom>
              <a:blipFill>
                <a:blip r:embed="rId3"/>
                <a:stretch>
                  <a:fillRect l="-619" t="-988" r="-5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03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664"/>
            <a:ext cx="7272338" cy="936105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33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791894" y="5773213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sztywności. Funkcja przenoszenia drgań pionowych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94" y="5773213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2885" r="-154" b="-28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4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05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648"/>
            <a:ext cx="7272338" cy="1193061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34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sztywności. Funkcja przenoszenia przechyłów wzdłużnych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2885" b="-28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709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252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096745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35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sztywności. Funkcja ugięcia opony przedniej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𝑡𝑓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blipFill>
                <a:blip r:embed="rId3"/>
                <a:stretch>
                  <a:fillRect t="-4000" b="-12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8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120557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36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tłumienia. Funkcja przenoszenia drgań pionowych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2885" b="-28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120557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37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tłumienia. Funkcja przenoszenia przechyłów wzdłużnych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33122"/>
              </a:xfrm>
              <a:prstGeom prst="rect">
                <a:avLst/>
              </a:prstGeom>
              <a:blipFill>
                <a:blip r:embed="rId3"/>
                <a:stretch>
                  <a:fillRect t="-2885" b="-28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53213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34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2656"/>
            <a:ext cx="7272338" cy="1128941"/>
          </a:xfrm>
        </p:spPr>
        <p:txBody>
          <a:bodyPr/>
          <a:lstStyle/>
          <a:p>
            <a:pPr lvl="1"/>
            <a:r>
              <a:rPr lang="pl-PL" dirty="0"/>
              <a:t>Badania symulacyjne modelu liniowego i nieliniowego. Wpływ parametrów na kryteria oceny zawieszeń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010400" y="6373813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38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latin typeface="+mn-lt"/>
                  </a:rPr>
                  <a:t>Wpływ współczynnika tłumienia. Funkcja ugięcia opony przedniej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𝑡𝑓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60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pl-PL" sz="1600" dirty="0">
                    <a:latin typeface="+mn-lt"/>
                  </a:rPr>
                  <a:t> przy wymuszeniu osi przedniej (jednopunktowym)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5773213"/>
                <a:ext cx="7920001" cy="608115"/>
              </a:xfrm>
              <a:prstGeom prst="rect">
                <a:avLst/>
              </a:prstGeom>
              <a:blipFill>
                <a:blip r:embed="rId3"/>
                <a:stretch>
                  <a:fillRect t="-4000" b="-11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61597"/>
            <a:ext cx="7920000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14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Podsumowanie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8784975" cy="3744416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Tx/>
              <a:buNone/>
            </a:pPr>
            <a:r>
              <a:rPr lang="pl-PL" sz="1600" b="1" kern="1200" dirty="0"/>
              <a:t>W rozdziale opisano syntezę nieliniowego modelu matematycznego zawieszenia pojazdu dwuosiowego. Z modelu tego wydzielono część nieliniową, którą następnie zlinearyzowano uzyskując model liniowy </a:t>
            </a:r>
            <a:br>
              <a:rPr lang="pl-PL" sz="1600" b="1" kern="1200" dirty="0"/>
            </a:br>
            <a:r>
              <a:rPr lang="pl-PL" sz="1600" b="1" kern="1200" dirty="0"/>
              <a:t>w przestrzeni stanu. Przedstawiono przekształcenia matematyczne pozwalające uzyskać model w przestrzeni stanu na podstawie równań różniczkowych opisujących dynamikę obiektu.</a:t>
            </a:r>
          </a:p>
          <a:p>
            <a:pPr marL="0" indent="0" algn="just" eaLnBrk="1" hangingPunct="1">
              <a:spcAft>
                <a:spcPts val="600"/>
              </a:spcAft>
              <a:buFontTx/>
              <a:buNone/>
            </a:pPr>
            <a:r>
              <a:rPr lang="pl-PL" sz="1600" b="1" kern="1200" dirty="0"/>
              <a:t>Głównym celem badań symulacyjnych była weryfikacja poprawności modelu zlinearyzowanego jako przybliżenia modelu nieliniowego. Duża zbieżność uzyskanych charakterystyk zarówno w dziedzinie czasu jak </a:t>
            </a:r>
            <a:br>
              <a:rPr lang="pl-PL" sz="1600" b="1" kern="1200" dirty="0"/>
            </a:br>
            <a:r>
              <a:rPr lang="pl-PL" sz="1600" b="1" kern="1200" dirty="0"/>
              <a:t>i częstotliwości świadczy o poprawności modelu liniowego.</a:t>
            </a:r>
          </a:p>
          <a:p>
            <a:pPr marL="0" indent="0" algn="just" eaLnBrk="1" hangingPunct="1">
              <a:spcAft>
                <a:spcPts val="600"/>
              </a:spcAft>
              <a:buFontTx/>
              <a:buNone/>
            </a:pPr>
            <a:r>
              <a:rPr lang="pl-PL" sz="1600" b="1" kern="1200" dirty="0"/>
              <a:t>Przeprowadzone badania pokazują wpływ zmian wybranych parametrów zawieszenia na kryteria jego oceny. Przedstawiony został wpływ zmiany współczynnika sztywności i tłumienia dla modelu symetrycznego względem środka masy wibroizolowanej.</a:t>
            </a:r>
            <a:endParaRPr lang="pl-PL" altLang="pl-PL" sz="1600" b="1" kern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149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08CF5-6151-4716-9F26-3B3AD3BB2B84}" type="slidenum">
              <a:rPr lang="pl-PL" altLang="pl-PL" sz="1400" smtClean="0">
                <a:latin typeface="Verdana" panose="020B0604030504040204" pitchFamily="34" charset="0"/>
              </a:rPr>
              <a:pPr/>
              <a:t>39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5805488"/>
            <a:ext cx="7777163" cy="3206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l-PL" altLang="pl-PL" sz="1600" i="1"/>
              <a:t>Połówkowy model obliczeniowy aktywnego zawieszenia pojazdu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7173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31938"/>
            <a:ext cx="72009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4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Spis literatury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5" cy="4320480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/>
              <a:t>Griffin, M. J. (1990). Handbook of human vibration. Academic Press.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/>
              <a:t>Hansen, C. H., &amp; Snyder, S. D. (1997). Active Control of Noise and Vibration.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/>
              <a:t>ISO 8608:1995 Mechanical vibration - Road surface profiles - Reporting of measured data.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 err="1"/>
              <a:t>Konieczny</a:t>
            </a:r>
            <a:r>
              <a:rPr lang="en-US" altLang="pl-PL" sz="1400" kern="1200" dirty="0"/>
              <a:t>, J., </a:t>
            </a:r>
            <a:r>
              <a:rPr lang="en-US" altLang="pl-PL" sz="1400" kern="1200" dirty="0" err="1"/>
              <a:t>Kowal</a:t>
            </a:r>
            <a:r>
              <a:rPr lang="en-US" altLang="pl-PL" sz="1400" kern="1200" dirty="0"/>
              <a:t>, J., </a:t>
            </a:r>
            <a:r>
              <a:rPr lang="en-US" altLang="pl-PL" sz="1400" kern="1200" dirty="0" err="1"/>
              <a:t>Raczka</a:t>
            </a:r>
            <a:r>
              <a:rPr lang="en-US" altLang="pl-PL" sz="1400" kern="1200" dirty="0"/>
              <a:t>, W., &amp; </a:t>
            </a:r>
            <a:r>
              <a:rPr lang="en-US" altLang="pl-PL" sz="1400" kern="1200" dirty="0" err="1"/>
              <a:t>Sibielak</a:t>
            </a:r>
            <a:r>
              <a:rPr lang="en-US" altLang="pl-PL" sz="1400" kern="1200" dirty="0"/>
              <a:t>, M. (2013). Bench Tests of Slow and Full</a:t>
            </a:r>
            <a:r>
              <a:rPr lang="pl-PL" altLang="pl-PL" sz="1400" kern="1200" dirty="0"/>
              <a:t> </a:t>
            </a:r>
            <a:r>
              <a:rPr lang="en-US" altLang="pl-PL" sz="1400" kern="1200" dirty="0"/>
              <a:t>Active Suspensions in Terms of Energy Consumption. Journal of Low Frequency</a:t>
            </a:r>
            <a:r>
              <a:rPr lang="pl-PL" altLang="pl-PL" sz="1400" kern="1200" dirty="0"/>
              <a:t> </a:t>
            </a:r>
            <a:r>
              <a:rPr lang="en-US" altLang="pl-PL" sz="1400" kern="1200" dirty="0"/>
              <a:t>Noise, Vibration and Active Control, 32(1), 81–98.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400" kern="1200" dirty="0"/>
              <a:t>Kowal, J. (1996). Sterowanie Drganiami. Gutenberg.</a:t>
            </a:r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 err="1"/>
              <a:t>Książek</a:t>
            </a:r>
            <a:r>
              <a:rPr lang="en-US" altLang="pl-PL" sz="1400" kern="1200" dirty="0"/>
              <a:t>, M. A., &amp; </a:t>
            </a:r>
            <a:r>
              <a:rPr lang="en-US" altLang="pl-PL" sz="1400" kern="1200" dirty="0" err="1"/>
              <a:t>Ziemiański</a:t>
            </a:r>
            <a:r>
              <a:rPr lang="en-US" altLang="pl-PL" sz="1400" kern="1200" dirty="0"/>
              <a:t>, D. (2008). Application of LQR theory to optimization of</a:t>
            </a:r>
            <a:r>
              <a:rPr lang="pl-PL" altLang="pl-PL" sz="1400" kern="1200" dirty="0"/>
              <a:t> </a:t>
            </a:r>
            <a:r>
              <a:rPr lang="en-US" altLang="pl-PL" sz="1400" kern="1200" dirty="0"/>
              <a:t>vibration isolation of sitting human body. Mechanics / AGH University of Science</a:t>
            </a:r>
            <a:r>
              <a:rPr lang="pl-PL" altLang="pl-PL" sz="1400" kern="1200" dirty="0"/>
              <a:t> </a:t>
            </a:r>
            <a:r>
              <a:rPr lang="en-US" altLang="pl-PL" sz="1400" kern="1200" dirty="0"/>
              <a:t>and Technology, Vol. 27(no. 1), 8–17.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400" kern="1200" dirty="0" err="1"/>
              <a:t>Mitschke</a:t>
            </a:r>
            <a:r>
              <a:rPr lang="pl-PL" altLang="pl-PL" sz="1400" kern="1200" dirty="0"/>
              <a:t>, M. (1989). Teoria samochodu. Dynamika Samochodu tom 2 Drgania. Wydawnictwa Komunikacji i Łączności.</a:t>
            </a:r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400" kern="1200" dirty="0"/>
              <a:t>Osiński, Z. (1980). Teoria drgań. Warszawa: Państw. Wydaw. Nauk., 1980.</a:t>
            </a:r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altLang="pl-PL" sz="1400" kern="1200" dirty="0" err="1"/>
              <a:t>Savaresi</a:t>
            </a:r>
            <a:r>
              <a:rPr lang="en-US" altLang="pl-PL" sz="1400" kern="1200" dirty="0"/>
              <a:t>, S. M., </a:t>
            </a:r>
            <a:r>
              <a:rPr lang="en-US" altLang="pl-PL" sz="1400" kern="1200" dirty="0" err="1"/>
              <a:t>Poussot</a:t>
            </a:r>
            <a:r>
              <a:rPr lang="en-US" altLang="pl-PL" sz="1400" kern="1200" dirty="0"/>
              <a:t>-Vassal, C., </a:t>
            </a:r>
            <a:r>
              <a:rPr lang="en-US" altLang="pl-PL" sz="1400" kern="1200" dirty="0" err="1"/>
              <a:t>Spelta</a:t>
            </a:r>
            <a:r>
              <a:rPr lang="en-US" altLang="pl-PL" sz="1400" kern="1200" dirty="0"/>
              <a:t>, C., </a:t>
            </a:r>
            <a:r>
              <a:rPr lang="en-US" altLang="pl-PL" sz="1400" kern="1200" dirty="0" err="1"/>
              <a:t>Sename</a:t>
            </a:r>
            <a:r>
              <a:rPr lang="en-US" altLang="pl-PL" sz="1400" kern="1200" dirty="0"/>
              <a:t>, O., &amp; </a:t>
            </a:r>
            <a:r>
              <a:rPr lang="en-US" altLang="pl-PL" sz="1400" kern="1200" dirty="0" err="1"/>
              <a:t>Dugard</a:t>
            </a:r>
            <a:r>
              <a:rPr lang="en-US" altLang="pl-PL" sz="1400" kern="1200" dirty="0"/>
              <a:t>, L. (2010). Semi-Active Suspension Control Design for Vehicles. (Elsevier, Ed.).</a:t>
            </a:r>
            <a:endParaRPr lang="pl-PL" altLang="pl-PL" sz="1400" kern="1200" dirty="0"/>
          </a:p>
          <a:p>
            <a:pPr algn="just" eaLnBrk="1" hangingPunct="1">
              <a:spcAft>
                <a:spcPts val="600"/>
              </a:spcAft>
              <a:buFont typeface="+mj-lt"/>
              <a:buAutoNum type="arabicPeriod"/>
            </a:pPr>
            <a:endParaRPr lang="en-US" altLang="pl-PL" sz="1400" kern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149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08CF5-6151-4716-9F26-3B3AD3BB2B84}" type="slidenum">
              <a:rPr lang="pl-PL" altLang="pl-PL" sz="1400" smtClean="0">
                <a:latin typeface="Verdana" panose="020B0604030504040204" pitchFamily="34" charset="0"/>
              </a:rPr>
              <a:pPr/>
              <a:t>40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1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157912" cy="1000819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altLang="pl-PL" sz="3000" dirty="0">
                <a:solidFill>
                  <a:schemeClr val="tx1"/>
                </a:solidFill>
              </a:rPr>
              <a:t>Modelowanie zawieszenia pojazdu kołowego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32634" y="4883199"/>
            <a:ext cx="6157912" cy="7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dr inż. Waldemar Rączka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/>
              <a:t>mgr inż. Adam Smoter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51811" y="3799706"/>
            <a:ext cx="6157912" cy="10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3800"/>
              </a:lnSpc>
            </a:pPr>
            <a:r>
              <a:rPr lang="pl-PL" altLang="pl-PL" sz="3000" kern="0" dirty="0">
                <a:solidFill>
                  <a:schemeClr val="accent1">
                    <a:lumMod val="50000"/>
                  </a:schemeClr>
                </a:solidFill>
              </a:rPr>
              <a:t>Dziękuję za uwagę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51811" y="5700241"/>
            <a:ext cx="6157912" cy="9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/>
              <a:t>Wydział Inżynierii Mechanicznej i Robotyki</a:t>
            </a:r>
            <a:br>
              <a:rPr lang="pl-PL" altLang="pl-PL" sz="1600" b="1" dirty="0"/>
            </a:br>
            <a:r>
              <a:rPr lang="pl-PL" altLang="pl-PL" sz="1600" b="1" dirty="0"/>
              <a:t>Katedra Automatyzacji Procesów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/>
              <a:t>Kraków, 26 września 2016 r.</a:t>
            </a:r>
            <a:endParaRPr lang="pl-PL" altLang="pl-PL" sz="700" dirty="0"/>
          </a:p>
        </p:txBody>
      </p:sp>
    </p:spTree>
    <p:extLst>
      <p:ext uri="{BB962C8B-B14F-4D97-AF65-F5344CB8AC3E}">
        <p14:creationId xmlns:p14="http://schemas.microsoft.com/office/powerpoint/2010/main" val="393250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5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348880"/>
                <a:ext cx="8784976" cy="3312393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Model został opisany układem czterech równań różniczkowych, </a:t>
                </a:r>
                <a:br>
                  <a:rPr lang="pl-PL" sz="1800" b="1" dirty="0"/>
                </a:br>
                <a:r>
                  <a:rPr lang="pl-PL" sz="1800" b="1" dirty="0"/>
                  <a:t>w skład których wchodzi układ trzech równań równowagi sił dla każdej z mas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19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b>
                            </m:sSub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acc>
                              <m:accPr>
                                <m:chr m:val="̈"/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9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9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pl-PL" sz="190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l-PL" sz="1800" b="1" dirty="0"/>
                  <a:t>oraz równanie równowagi momentów dla masy resorowanej.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l-PL" sz="19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9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9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19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pl-PL" sz="19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9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l-PL" sz="19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9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pl-PL" sz="19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sz="1900" i="1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l-PL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̈"/>
                          <m:ctrlPr>
                            <a:rPr lang="pl-PL" sz="19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pl-PL" sz="1900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348880"/>
                <a:ext cx="8784976" cy="3312393"/>
              </a:xfrm>
              <a:blipFill>
                <a:blip r:embed="rId3"/>
                <a:stretch>
                  <a:fillRect l="-555" t="-919" r="-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7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6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772816"/>
                <a:ext cx="8784975" cy="4320480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Następnie układ równań różniczkowych przekształcono do formy, w której pochodne drugiego rzędu zmiennych odpowiadających zmiennym opisującym układ znalazły się po lewej stronie. W celu ujednolicenia przemieszczeń i prędkości względnych </a:t>
                </a:r>
                <a:br>
                  <a:rPr lang="pl-PL" sz="1800" b="1" dirty="0"/>
                </a:br>
                <a:r>
                  <a:rPr lang="pl-PL" sz="1800" b="1" dirty="0"/>
                  <a:t>w równaniach uporządkowano wyrażenia w nawiasach.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b>
                            </m:s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̈"/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̈"/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pl-PL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20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20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pl-PL" sz="20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772816"/>
                <a:ext cx="8784975" cy="4320480"/>
              </a:xfrm>
              <a:blipFill>
                <a:blip r:embed="rId3"/>
                <a:stretch>
                  <a:fillRect l="-555" t="-846" r="-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87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7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132856"/>
                <a:ext cx="8784975" cy="3384376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Położenie przedniego i tylnego punktu mocowania masy resorowanej, znajdującego się nad osią koła, zależne jest od położenia środka masy resorowanej </a:t>
                </a:r>
                <a14:m>
                  <m:oMath xmlns:m="http://schemas.openxmlformats.org/officeDocument/2006/math">
                    <m:r>
                      <a:rPr lang="pl-PL" sz="20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pl-PL" sz="2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1800" b="1" dirty="0"/>
                  <a:t>oraz kąta obrotu </a:t>
                </a:r>
                <a14:m>
                  <m:oMath xmlns:m="http://schemas.openxmlformats.org/officeDocument/2006/math">
                    <m:r>
                      <a:rPr lang="pl-PL" sz="2000" b="1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pl-PL" sz="1800" b="1" dirty="0"/>
                  <a:t> względem tego środka. Zależności te zostały opisane poniższym układem równań.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pl-PL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pl-PL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pl-PL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̇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̇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pl-PL" sz="18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132856"/>
                <a:ext cx="8784975" cy="3384376"/>
              </a:xfrm>
              <a:blipFill>
                <a:blip r:embed="rId3"/>
                <a:stretch>
                  <a:fillRect l="-555" t="-1081" r="-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30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8</a:t>
            </a:fld>
            <a:endParaRPr lang="pl-PL" altLang="pl-PL" sz="14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784975" cy="4902746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800" b="1" dirty="0"/>
                  <a:t>Podstawiając zależności opisujące położenie punktów mocowania nadwozia do układu równań opisującego model, otrzymano poniższy układ nieliniowych równań różniczkowych.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l-PL" sz="18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b>
                            </m:s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["/>
                                <m:endChr m:val="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pl-PL" sz="18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pl-PL" sz="18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l-PL" sz="18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       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𝑡𝑓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</m:sub>
                            </m:sSub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begChr m:val="["/>
                                <m:endChr m:val="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pl-PL" sz="18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)−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       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𝑡𝑟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̈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        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8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𝑡𝑟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̈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  <m:func>
                                          <m:func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18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18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𝑡𝑓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pl-PL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1800" i="1">
                                    <a:latin typeface="Cambria Math" panose="02040503050406030204" pitchFamily="18" charset="0"/>
                                  </a:rPr>
                                  <m:t>         −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  <m:func>
                                          <m:func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18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pl-PL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pl-PL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18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pl-PL" sz="1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pl-PL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pl-PL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l-PL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pl-PL" sz="1800" i="1">
                                                <a:latin typeface="Cambria Math" panose="02040503050406030204" pitchFamily="18" charset="0"/>
                                              </a:rPr>
                                              <m:t>𝑡𝑟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pl-PL" sz="1800" b="1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784975" cy="4902746"/>
              </a:xfrm>
              <a:blipFill>
                <a:blip r:embed="rId3"/>
                <a:stretch>
                  <a:fillRect l="-555" t="-621" r="-5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80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4704"/>
            <a:ext cx="7272338" cy="581025"/>
          </a:xfrm>
        </p:spPr>
        <p:txBody>
          <a:bodyPr/>
          <a:lstStyle/>
          <a:p>
            <a:pPr eaLnBrk="1" hangingPunct="1"/>
            <a:r>
              <a:rPr lang="pl-PL" altLang="pl-PL" dirty="0"/>
              <a:t>Model połówkowy zawieszenia pojazdu kołowego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2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17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902896" y="6337126"/>
            <a:ext cx="21336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7AC4-B57B-4483-A291-88CF7AE9E571}" type="slidenum">
              <a:rPr lang="pl-PL" altLang="pl-PL" sz="1400" smtClean="0">
                <a:latin typeface="Verdana" panose="020B0604030504040204" pitchFamily="34" charset="0"/>
              </a:rPr>
              <a:pPr/>
              <a:t>9</a:t>
            </a:fld>
            <a:endParaRPr lang="pl-PL" altLang="pl-PL" sz="1400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784975" cy="4902746"/>
              </a:xfrm>
            </p:spPr>
            <p:txBody>
              <a:bodyPr/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600" b="1" dirty="0"/>
                  <a:t>Przyjęto następujące zmienne stanu i zmienne wejściowe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600" b="1" dirty="0"/>
                  <a:t>Porządkując układ równań opisujący model względem zmiennych stanu oraz wydzielając w nim część liniową </a:t>
                </a:r>
                <a14:m>
                  <m:oMath xmlns:m="http://schemas.openxmlformats.org/officeDocument/2006/math">
                    <m:r>
                      <a:rPr lang="pl-PL" sz="18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pl-PL" sz="1600" b="1" dirty="0"/>
                  <a:t> i nieliniową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𝚽</m:t>
                        </m:r>
                      </m:sub>
                    </m:sSub>
                    <m:r>
                      <a:rPr lang="pl-PL" sz="1800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pl-PL" sz="1800" b="1" dirty="0"/>
                  <a:t>, </a:t>
                </a:r>
                <a:r>
                  <a:rPr lang="pl-PL" sz="1600" b="1" dirty="0"/>
                  <a:t>zapisano go </a:t>
                </a:r>
                <a:br>
                  <a:rPr lang="pl-PL" sz="1600" b="1" dirty="0"/>
                </a:br>
                <a:r>
                  <a:rPr lang="pl-PL" sz="1600" b="1" dirty="0"/>
                  <a:t>w postaci macierzowej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1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pl-PL" sz="1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1800" b="1" i="1"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a:rPr lang="pl-PL" sz="18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𝐮</m:t>
                          </m:r>
                        </m:sub>
                      </m:sSub>
                      <m:r>
                        <a:rPr lang="pl-PL" sz="1800" b="1" i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pl-PL" sz="18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r>
                        <a:rPr lang="pl-PL" sz="1800" b="1" i="1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pl-PL" sz="18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pl-PL" sz="18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sub>
                      </m:sSub>
                      <m:r>
                        <a:rPr lang="pl-PL" sz="1800" b="1" i="1">
                          <a:latin typeface="Cambria Math" panose="02040503050406030204" pitchFamily="18" charset="0"/>
                        </a:rPr>
                        <m:t>𝚽</m:t>
                      </m:r>
                    </m:oMath>
                  </m:oMathPara>
                </a14:m>
                <a:endParaRPr lang="pl-PL" sz="1800" b="1" dirty="0"/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l-PL" sz="1600" b="1" dirty="0"/>
                  <a:t>Wejścia układu podzielono na sterowalne </a:t>
                </a:r>
                <a14:m>
                  <m:oMath xmlns:m="http://schemas.openxmlformats.org/officeDocument/2006/math">
                    <m:r>
                      <a:rPr lang="pl-PL" sz="18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pl-PL" sz="1600" b="1" dirty="0"/>
                  <a:t> i niesterowalne </a:t>
                </a:r>
                <a14:m>
                  <m:oMath xmlns:m="http://schemas.openxmlformats.org/officeDocument/2006/math">
                    <m:r>
                      <a:rPr lang="pl-PL" sz="1800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pl-PL" sz="1600" b="1" dirty="0"/>
                  <a:t>. Macierze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pl-PL" sz="1600" b="1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pl-PL" sz="1800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</m:oMath>
                </a14:m>
                <a:r>
                  <a:rPr lang="pl-PL" sz="1600" b="1" dirty="0"/>
                  <a:t> są odpowiednio macierzami wejść sterowalnych i niesterowalnych.</a:t>
                </a:r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784975" cy="4902746"/>
              </a:xfrm>
              <a:blipFill>
                <a:blip r:embed="rId3"/>
                <a:stretch>
                  <a:fillRect l="-347" t="-373" r="-347" b="-7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37560"/>
                  </p:ext>
                </p:extLst>
              </p:nvPr>
            </p:nvGraphicFramePr>
            <p:xfrm>
              <a:off x="179511" y="1988840"/>
              <a:ext cx="8784975" cy="227958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xmlns="" val="316861285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xmlns="" val="88753441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xmlns="" val="465136318"/>
                        </a:ext>
                      </a:extLst>
                    </a:gridCol>
                  </a:tblGrid>
                  <a:tr h="1800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pl-PL" sz="18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7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8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1800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pl-PL" sz="1800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pl-PL" sz="18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pl-PL" sz="1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pl-PL" sz="1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l-PL" sz="1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1800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pl-PL" sz="1800" i="1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1800" kern="1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pl-P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70184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37560"/>
                  </p:ext>
                </p:extLst>
              </p:nvPr>
            </p:nvGraphicFramePr>
            <p:xfrm>
              <a:off x="179511" y="1988840"/>
              <a:ext cx="8784975" cy="235318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928325">
                      <a:extLst>
                        <a:ext uri="{9D8B030D-6E8A-4147-A177-3AD203B41FA5}">
                          <a16:colId xmlns:a16="http://schemas.microsoft.com/office/drawing/2014/main" val="316861285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887534417"/>
                        </a:ext>
                      </a:extLst>
                    </a:gridCol>
                    <a:gridCol w="2928325">
                      <a:extLst>
                        <a:ext uri="{9D8B030D-6E8A-4147-A177-3AD203B41FA5}">
                          <a16:colId xmlns:a16="http://schemas.microsoft.com/office/drawing/2014/main" val="465136318"/>
                        </a:ext>
                      </a:extLst>
                    </a:gridCol>
                  </a:tblGrid>
                  <a:tr h="2353183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8" t="-258" r="-200624" b="-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417" t="-258" r="-101042" b="-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58" r="-832" b="-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1846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1191306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4087</Words>
  <Application>Microsoft Office PowerPoint</Application>
  <PresentationFormat>Pokaz na ekranie (4:3)</PresentationFormat>
  <Paragraphs>288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Projekt domyślny</vt:lpstr>
      <vt:lpstr>Modelowanie zawieszenia pojazdu kołowego</vt:lpstr>
      <vt:lpstr>Plan prezentacji</vt:lpstr>
      <vt:lpstr>Wstęp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Model połówkowy zawieszenia pojazdu kołowego</vt:lpstr>
      <vt:lpstr>Kryteria oceny zawieszeń</vt:lpstr>
      <vt:lpstr>Modelowanie nierówności drogi</vt:lpstr>
      <vt:lpstr>Modelowanie nierówności drogi</vt:lpstr>
      <vt:lpstr>Modelowanie nierówności drogi</vt:lpstr>
      <vt:lpstr>Badania symulacyjne modelu liniowego i nieliniowego. Badania w dziedzinie czasu</vt:lpstr>
      <vt:lpstr>Badania symulacyjne modelu liniowego i nieliniowego. Badania w dziedzinie czasu</vt:lpstr>
      <vt:lpstr>Badania symulacyjne modelu liniowego i nieliniowego. Badania w dziedzinie czasu</vt:lpstr>
      <vt:lpstr>Badania symulacyjne modelu liniowego i nieliniowego. Badania w dziedzinie czasu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Badania w dziedzinie częstotliwości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Badania symulacyjne modelu liniowego i nieliniowego. Wpływ parametrów na kryteria oceny zawieszeń</vt:lpstr>
      <vt:lpstr>Podsumowanie</vt:lpstr>
      <vt:lpstr>Spis literatury</vt:lpstr>
      <vt:lpstr>Modelowanie zawieszenia pojazdu kołowego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 Smoter</dc:creator>
  <cp:lastModifiedBy>St. Flaga</cp:lastModifiedBy>
  <cp:revision>89</cp:revision>
  <dcterms:created xsi:type="dcterms:W3CDTF">2007-09-26T12:45:04Z</dcterms:created>
  <dcterms:modified xsi:type="dcterms:W3CDTF">2016-09-24T15:31:58Z</dcterms:modified>
</cp:coreProperties>
</file>