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handoutMasterIdLst>
    <p:handoutMasterId r:id="rId13"/>
  </p:handoutMasterIdLst>
  <p:sldIdLst>
    <p:sldId id="256" r:id="rId2"/>
    <p:sldId id="262" r:id="rId3"/>
    <p:sldId id="263" r:id="rId4"/>
    <p:sldId id="267" r:id="rId5"/>
    <p:sldId id="264" r:id="rId6"/>
    <p:sldId id="268" r:id="rId7"/>
    <p:sldId id="269" r:id="rId8"/>
    <p:sldId id="270" r:id="rId9"/>
    <p:sldId id="271" r:id="rId10"/>
    <p:sldId id="265" r:id="rId11"/>
    <p:sldId id="266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0860-DF8E-4827-83FF-4C7CC6FDE789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1EAD2-A1F8-4847-A3D1-D3EF21E5D9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78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CA19-0330-468C-ABDC-FBAA337DA7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73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0F8E-93CD-49DC-9E34-F2BC3D92B9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30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F6E5-47C7-495C-B40F-C315DDF33E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56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0A33-5039-442F-BE1D-F710504019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026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D086-F50C-4018-87F4-7F06E9D192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529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5130-D09F-4FEB-898D-831B7D7AB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03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2DE7-387E-44B0-AA66-1CBE7CB525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641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F2FD-2AB2-4A58-B72E-7866DF6F32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38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6243-6B22-4FC3-B6AE-5EC92DA989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36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6D6A-9999-42A2-9C22-629B4A9865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35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F44-8529-4DA3-B3E3-310ADF9BE8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11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F6A23E0-86C8-4682-82FA-805C58F1B3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589712" cy="1504950"/>
          </a:xfrm>
          <a:noFill/>
        </p:spPr>
        <p:txBody>
          <a:bodyPr lIns="0" tIns="0" rIns="0" bIns="0" anchor="t"/>
          <a:lstStyle/>
          <a:p>
            <a:r>
              <a:rPr lang="pl-PL" dirty="0" smtClean="0"/>
              <a:t>Laboratoryjny model aktywnego układu zawieszenia samochodu </a:t>
            </a:r>
            <a:br>
              <a:rPr lang="pl-PL" dirty="0" smtClean="0"/>
            </a:br>
            <a:r>
              <a:rPr lang="pl-PL" dirty="0" smtClean="0"/>
              <a:t>z zastosowanym algorytmem sterowania ślizgowego</a:t>
            </a:r>
            <a:endParaRPr lang="pl-PL" dirty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30438" y="4293096"/>
            <a:ext cx="6156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err="1" smtClean="0"/>
              <a:t>KraSyNT</a:t>
            </a:r>
            <a:r>
              <a:rPr lang="pl-PL" altLang="pl-PL" sz="1800" b="1" dirty="0" smtClean="0"/>
              <a:t> 2016</a:t>
            </a:r>
            <a:endParaRPr lang="pl-PL" altLang="pl-PL" sz="1800" b="1" dirty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339975" y="5553075"/>
            <a:ext cx="61579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Jacek Snamina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Paweł Orkisz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6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Kraków, 2016</a:t>
            </a:r>
            <a:endParaRPr lang="pl-PL" altLang="pl-PL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smtClean="0"/>
              <a:t>Wnioski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556767"/>
            <a:ext cx="7344816" cy="504058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pl-PL" sz="1900" dirty="0" smtClean="0"/>
              <a:t>Analiza wymiarowa umożliwiła budowę modelu </a:t>
            </a:r>
            <a:br>
              <a:rPr lang="pl-PL" sz="1900" dirty="0" smtClean="0"/>
            </a:br>
            <a:r>
              <a:rPr lang="pl-PL" sz="1900" dirty="0" smtClean="0"/>
              <a:t>o dwudziestokrotnie mniejszej masie w </a:t>
            </a:r>
            <a:r>
              <a:rPr lang="pl-PL" sz="1900" dirty="0"/>
              <a:t>stosunku </a:t>
            </a:r>
            <a:r>
              <a:rPr lang="pl-PL" sz="1900" dirty="0" smtClean="0"/>
              <a:t>do obiektu, </a:t>
            </a:r>
            <a:r>
              <a:rPr lang="pl-PL" sz="1900" dirty="0"/>
              <a:t>przy zachowaniu podobieństwa </a:t>
            </a:r>
            <a:r>
              <a:rPr lang="pl-PL" sz="1900" dirty="0" smtClean="0"/>
              <a:t>dynamicznego.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pl-PL" sz="1900" dirty="0"/>
              <a:t>Praktyczna realizacja algorytmu sterowania ślizgowego dla zawieszenia pojazdu natrafia na szereg problemów związanych z dokładnością </a:t>
            </a:r>
            <a:r>
              <a:rPr lang="pl-PL" sz="1900" dirty="0" smtClean="0"/>
              <a:t>pomiarów sygnałów wpływających na sterowanie układem redukcji drgań.</a:t>
            </a:r>
            <a:endParaRPr lang="pl-PL" sz="1900" dirty="0"/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pl-PL" sz="1900" dirty="0" smtClean="0"/>
              <a:t>Odpowiedni </a:t>
            </a:r>
            <a:r>
              <a:rPr lang="pl-PL" sz="1900" dirty="0"/>
              <a:t>dobór przetworników pomiarowych oraz elementów wykonawczych pozwolił uzyskać poprawną realizację algorytmu sterowania </a:t>
            </a:r>
            <a:r>
              <a:rPr lang="pl-PL" sz="1900" dirty="0" smtClean="0"/>
              <a:t>ślizgowego.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pl-PL" sz="1900" dirty="0" smtClean="0"/>
              <a:t>Przeprowadzone badania wskazują, że pomimo opisanych problemów algorytm sterowania ślizgowego może działać efektywnie w układzie redukcji drgań pojazdu.</a:t>
            </a:r>
            <a:endParaRPr lang="pl-PL" altLang="pl-PL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291512" cy="3057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l-PL" altLang="pl-PL" sz="2800" smtClean="0"/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10425" cy="581025"/>
          </a:xfrm>
        </p:spPr>
        <p:txBody>
          <a:bodyPr/>
          <a:lstStyle/>
          <a:p>
            <a:pPr eaLnBrk="1" hangingPunct="1"/>
            <a:r>
              <a:rPr lang="pl-PL" altLang="pl-PL" sz="2200" smtClean="0">
                <a:solidFill>
                  <a:schemeClr val="tx1"/>
                </a:solidFill>
              </a:rPr>
              <a:t>Plan prezentacji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951" y="1556792"/>
            <a:ext cx="8074521" cy="33843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Model obliczeniowy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</a:t>
            </a:r>
            <a:r>
              <a:rPr lang="pl-PL" sz="1600" b="1" dirty="0" smtClean="0"/>
              <a:t>Analiza wymiarowa - kryteria podobieństwa i skale podobieństwa</a:t>
            </a:r>
            <a:endParaRPr lang="pl-PL" altLang="pl-PL" sz="1600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Parametry modelu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b="1" dirty="0" smtClean="0"/>
              <a:t>- Symulacje działania aktywnego układu redukcji drgań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b="1" dirty="0" smtClean="0"/>
              <a:t>- Stanowisko laboratoryjne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b="1" dirty="0" smtClean="0"/>
              <a:t>- Wyniki badań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Wnioski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8716"/>
              </p:ext>
            </p:extLst>
          </p:nvPr>
        </p:nvGraphicFramePr>
        <p:xfrm>
          <a:off x="7092280" y="3316560"/>
          <a:ext cx="1719880" cy="313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3" imgW="1846453" imgH="3359856" progId="Visio.Drawing.11">
                  <p:embed/>
                </p:oleObj>
              </mc:Choice>
              <mc:Fallback>
                <p:oleObj name="Visio" r:id="rId3" imgW="1846453" imgH="335985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269"/>
                      <a:stretch>
                        <a:fillRect/>
                      </a:stretch>
                    </p:blipFill>
                    <p:spPr bwMode="auto">
                      <a:xfrm>
                        <a:off x="7092280" y="3316560"/>
                        <a:ext cx="1719880" cy="3136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Model obliczeniowy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9823"/>
              </p:ext>
            </p:extLst>
          </p:nvPr>
        </p:nvGraphicFramePr>
        <p:xfrm>
          <a:off x="35496" y="1228576"/>
          <a:ext cx="5191126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Visio" r:id="rId3" imgW="6513776" imgH="4746272" progId="Visio.Drawing.11">
                  <p:embed/>
                </p:oleObj>
              </mc:Choice>
              <mc:Fallback>
                <p:oleObj name="Visio" r:id="rId3" imgW="6513776" imgH="474627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228576"/>
                        <a:ext cx="5191126" cy="378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33056"/>
              </p:ext>
            </p:extLst>
          </p:nvPr>
        </p:nvGraphicFramePr>
        <p:xfrm>
          <a:off x="251520" y="5013176"/>
          <a:ext cx="46373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Równanie" r:id="rId5" imgW="3530600" imgH="482600" progId="Equation.3">
                  <p:embed/>
                </p:oleObj>
              </mc:Choice>
              <mc:Fallback>
                <p:oleObj name="Równanie" r:id="rId5" imgW="3530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013176"/>
                        <a:ext cx="46373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34031"/>
              </p:ext>
            </p:extLst>
          </p:nvPr>
        </p:nvGraphicFramePr>
        <p:xfrm>
          <a:off x="5292080" y="2278470"/>
          <a:ext cx="1337518" cy="697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Równanie" r:id="rId7" imgW="901440" imgH="457200" progId="Equation.3">
                  <p:embed/>
                </p:oleObj>
              </mc:Choice>
              <mc:Fallback>
                <p:oleObj name="Równanie" r:id="rId7" imgW="90144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78470"/>
                        <a:ext cx="1337518" cy="697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7378"/>
              </p:ext>
            </p:extLst>
          </p:nvPr>
        </p:nvGraphicFramePr>
        <p:xfrm>
          <a:off x="5292080" y="3645024"/>
          <a:ext cx="127814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Równanie" r:id="rId9" imgW="672808" imgH="190417" progId="Equation.3">
                  <p:embed/>
                </p:oleObj>
              </mc:Choice>
              <mc:Fallback>
                <p:oleObj name="Równanie" r:id="rId9" imgW="672808" imgH="19041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645024"/>
                        <a:ext cx="1278142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99161"/>
              </p:ext>
            </p:extLst>
          </p:nvPr>
        </p:nvGraphicFramePr>
        <p:xfrm>
          <a:off x="5290913" y="4365104"/>
          <a:ext cx="2521447" cy="55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Równanie" r:id="rId11" imgW="1802618" imgH="406224" progId="Equation.3">
                  <p:embed/>
                </p:oleObj>
              </mc:Choice>
              <mc:Fallback>
                <p:oleObj name="Równanie" r:id="rId11" imgW="1802618" imgH="4062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913" y="4365104"/>
                        <a:ext cx="2521447" cy="550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179512" y="4581128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Równania ruchu:</a:t>
            </a:r>
            <a:endParaRPr lang="pl-PL" sz="2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158511" y="1844824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Równania konstytutywne silnika:</a:t>
            </a:r>
            <a:endParaRPr lang="pl-PL" sz="2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158511" y="3140968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Zmienna ślizgowa:</a:t>
            </a:r>
            <a:endParaRPr lang="pl-PL" sz="2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181970" y="400506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Sygnał sterujący: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wymiarowa - kryteria podobieństwa i skale podobieństwa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27452"/>
              </p:ext>
            </p:extLst>
          </p:nvPr>
        </p:nvGraphicFramePr>
        <p:xfrm>
          <a:off x="179512" y="1556792"/>
          <a:ext cx="18732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" name="Visio" r:id="rId3" imgW="2350608" imgH="3585281" progId="Visio.Drawing.11">
                  <p:embed/>
                </p:oleObj>
              </mc:Choice>
              <mc:Fallback>
                <p:oleObj name="Visio" r:id="rId3" imgW="2350608" imgH="3585281" progId="Visio.Drawing.11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2"/>
                        <a:ext cx="18732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13992"/>
              </p:ext>
            </p:extLst>
          </p:nvPr>
        </p:nvGraphicFramePr>
        <p:xfrm>
          <a:off x="2267744" y="2309813"/>
          <a:ext cx="2090613" cy="47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" name="Równanie" r:id="rId5" imgW="1930320" imgH="431640" progId="Equation.3">
                  <p:embed/>
                </p:oleObj>
              </mc:Choice>
              <mc:Fallback>
                <p:oleObj name="Równanie" r:id="rId5" imgW="19303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09813"/>
                        <a:ext cx="2090613" cy="478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74562"/>
              </p:ext>
            </p:extLst>
          </p:nvPr>
        </p:nvGraphicFramePr>
        <p:xfrm>
          <a:off x="2267744" y="3129379"/>
          <a:ext cx="5841235" cy="94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" name="Równanie" r:id="rId7" imgW="5219640" imgH="863280" progId="Equation.3">
                  <p:embed/>
                </p:oleObj>
              </mc:Choice>
              <mc:Fallback>
                <p:oleObj name="Równanie" r:id="rId7" imgW="5219640" imgH="863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129379"/>
                        <a:ext cx="5841235" cy="947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66325"/>
              </p:ext>
            </p:extLst>
          </p:nvPr>
        </p:nvGraphicFramePr>
        <p:xfrm>
          <a:off x="2915816" y="4062413"/>
          <a:ext cx="37258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4" name="Równanie" r:id="rId9" imgW="2793960" imgH="228600" progId="Equation.3">
                  <p:embed/>
                </p:oleObj>
              </mc:Choice>
              <mc:Fallback>
                <p:oleObj name="Równanie" r:id="rId9" imgW="27939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62413"/>
                        <a:ext cx="3725863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32974"/>
              </p:ext>
            </p:extLst>
          </p:nvPr>
        </p:nvGraphicFramePr>
        <p:xfrm>
          <a:off x="327720" y="5790331"/>
          <a:ext cx="45323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" name="Równanie" r:id="rId11" imgW="2946240" imgH="482400" progId="Equation.3">
                  <p:embed/>
                </p:oleObj>
              </mc:Choice>
              <mc:Fallback>
                <p:oleObj name="Równanie" r:id="rId11" imgW="294624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0" y="5790331"/>
                        <a:ext cx="4532312" cy="735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55336"/>
              </p:ext>
            </p:extLst>
          </p:nvPr>
        </p:nvGraphicFramePr>
        <p:xfrm>
          <a:off x="300559" y="4868863"/>
          <a:ext cx="33353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" name="Równanie" r:id="rId13" imgW="2692080" imgH="419040" progId="Equation.3">
                  <p:embed/>
                </p:oleObj>
              </mc:Choice>
              <mc:Fallback>
                <p:oleObj name="Równanie" r:id="rId13" imgW="2692080" imgH="419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59" y="4868863"/>
                        <a:ext cx="33353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2195736" y="148478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Liczby kryterialne oraz bezwymiarowe współczynniki podobieństwa:</a:t>
            </a:r>
            <a:endParaRPr lang="pl-PL" sz="16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95736" y="2780928"/>
            <a:ext cx="519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Wyznaczone równania ruchu w postaci bezwymiarowej:</a:t>
            </a:r>
            <a:endParaRPr lang="pl-PL" sz="16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195736" y="402655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gdzie: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45429" y="4509120"/>
            <a:ext cx="4182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</a:t>
            </a:r>
            <a:r>
              <a:rPr lang="pl-PL" sz="1600" dirty="0" smtClean="0"/>
              <a:t>kale podobieństwa mas odległości i czasu:</a:t>
            </a:r>
            <a:endParaRPr lang="pl-PL" sz="16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237027" y="5373216"/>
            <a:ext cx="3785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Równania opisujące parametry modelu:</a:t>
            </a:r>
            <a:endParaRPr lang="pl-PL" sz="1600" dirty="0"/>
          </a:p>
        </p:txBody>
      </p:sp>
      <p:sp>
        <p:nvSpPr>
          <p:cNvPr id="3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88031"/>
              </p:ext>
            </p:extLst>
          </p:nvPr>
        </p:nvGraphicFramePr>
        <p:xfrm>
          <a:off x="2267744" y="1916832"/>
          <a:ext cx="5688632" cy="32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" name="Równanie" r:id="rId15" imgW="4190760" imgH="241200" progId="Equation.3">
                  <p:embed/>
                </p:oleObj>
              </mc:Choice>
              <mc:Fallback>
                <p:oleObj name="Równanie" r:id="rId15" imgW="4190760" imgH="241200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16832"/>
                        <a:ext cx="5688632" cy="325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pole tekstowe 24"/>
          <p:cNvSpPr txBox="1"/>
          <p:nvPr/>
        </p:nvSpPr>
        <p:spPr>
          <a:xfrm>
            <a:off x="4355976" y="2348880"/>
            <a:ext cx="4540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g</a:t>
            </a:r>
            <a:r>
              <a:rPr lang="pl-PL" sz="1600" dirty="0" smtClean="0"/>
              <a:t>dzie </a:t>
            </a:r>
            <a:r>
              <a:rPr lang="pl-PL" sz="1600" i="1" dirty="0" smtClean="0"/>
              <a:t>L</a:t>
            </a:r>
            <a:r>
              <a:rPr lang="pl-PL" sz="1600" dirty="0" smtClean="0"/>
              <a:t>, </a:t>
            </a:r>
            <a:r>
              <a:rPr lang="pl-PL" sz="1600" i="1" dirty="0" smtClean="0"/>
              <a:t>T</a:t>
            </a:r>
            <a:r>
              <a:rPr lang="pl-PL" sz="1600" dirty="0" smtClean="0"/>
              <a:t> oznacza odległość i czas odniesienia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89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Parametry modelu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293096"/>
            <a:ext cx="3672408" cy="2232248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Wyznaczone parametry</a:t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stanowiska: </a:t>
            </a:r>
          </a:p>
          <a:p>
            <a:pPr marL="0" indent="0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=2.48kg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=22.5kg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=6.4×10</a:t>
            </a:r>
            <a:r>
              <a:rPr lang="pl-PL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N/m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pl-PL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N/m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=5Ns/m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=57Ns/m</a:t>
            </a:r>
            <a:endParaRPr lang="pl-PL" alt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58245"/>
              </p:ext>
            </p:extLst>
          </p:nvPr>
        </p:nvGraphicFramePr>
        <p:xfrm>
          <a:off x="3851920" y="4293096"/>
          <a:ext cx="4864224" cy="194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Visio" r:id="rId3" imgW="5976081" imgH="2341386" progId="Visio.Drawing.11">
                  <p:embed/>
                </p:oleObj>
              </mc:Choice>
              <mc:Fallback>
                <p:oleObj name="Visio" r:id="rId3" imgW="5976081" imgH="234138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93096"/>
                        <a:ext cx="4864224" cy="1944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35896" y="6237311"/>
            <a:ext cx="540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Charakterystyka amplitudowo częstotliwościowa modelu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657778"/>
              </p:ext>
            </p:extLst>
          </p:nvPr>
        </p:nvGraphicFramePr>
        <p:xfrm>
          <a:off x="107504" y="1484784"/>
          <a:ext cx="18732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Visio" r:id="rId5" imgW="2350608" imgH="3585281" progId="Visio.Drawing.11">
                  <p:embed/>
                </p:oleObj>
              </mc:Choice>
              <mc:Fallback>
                <p:oleObj name="Visio" r:id="rId5" imgW="2350608" imgH="3585281" progId="Visio.Drawing.11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18732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rostokąt 10"/>
          <p:cNvSpPr/>
          <p:nvPr/>
        </p:nvSpPr>
        <p:spPr>
          <a:xfrm>
            <a:off x="2267744" y="1484785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Parametry modelu zawieszenia </a:t>
            </a:r>
            <a:r>
              <a:rPr lang="pl-PL" sz="2200" smtClean="0"/>
              <a:t>samochodu Isuzu </a:t>
            </a:r>
            <a:br>
              <a:rPr lang="pl-PL" sz="2200" smtClean="0"/>
            </a:br>
            <a:r>
              <a:rPr lang="pl-PL" sz="2200" smtClean="0"/>
              <a:t>D-MAX: </a:t>
            </a:r>
            <a:r>
              <a:rPr lang="pl-PL" sz="2200" i="1" dirty="0" smtClean="0"/>
              <a:t>m</a:t>
            </a:r>
            <a:r>
              <a:rPr lang="pl-PL" sz="2200" baseline="-25000" dirty="0" smtClean="0"/>
              <a:t>1</a:t>
            </a:r>
            <a:r>
              <a:rPr lang="pl-PL" sz="2200" dirty="0" smtClean="0"/>
              <a:t>=50kg, </a:t>
            </a:r>
            <a:r>
              <a:rPr lang="pl-PL" sz="2200" i="1" dirty="0" smtClean="0"/>
              <a:t>m</a:t>
            </a:r>
            <a:r>
              <a:rPr lang="pl-PL" sz="2200" baseline="-25000" dirty="0" smtClean="0"/>
              <a:t>2</a:t>
            </a:r>
            <a:r>
              <a:rPr lang="pl-PL" sz="2200" dirty="0" smtClean="0"/>
              <a:t>=450kg, </a:t>
            </a:r>
            <a:r>
              <a:rPr lang="pl-PL" sz="2200" i="1" dirty="0" smtClean="0"/>
              <a:t>k</a:t>
            </a:r>
            <a:r>
              <a:rPr lang="pl-PL" sz="2200" baseline="-25000" dirty="0" smtClean="0"/>
              <a:t>1</a:t>
            </a:r>
            <a:r>
              <a:rPr lang="pl-PL" sz="2200" dirty="0" smtClean="0"/>
              <a:t>=1.28×10</a:t>
            </a:r>
            <a:r>
              <a:rPr lang="pl-PL" sz="2200" baseline="30000" dirty="0" smtClean="0"/>
              <a:t>5</a:t>
            </a:r>
            <a:r>
              <a:rPr lang="pl-PL" sz="2200" dirty="0" smtClean="0"/>
              <a:t>N/m, </a:t>
            </a:r>
            <a:r>
              <a:rPr lang="pl-PL" sz="2200" i="1" dirty="0" smtClean="0"/>
              <a:t>k</a:t>
            </a:r>
            <a:r>
              <a:rPr lang="pl-PL" sz="2200" baseline="-25000" dirty="0" smtClean="0"/>
              <a:t>2</a:t>
            </a:r>
            <a:r>
              <a:rPr lang="pl-PL" sz="2200" dirty="0" smtClean="0"/>
              <a:t>=2×10</a:t>
            </a:r>
            <a:r>
              <a:rPr lang="pl-PL" sz="2200" baseline="30000" dirty="0" smtClean="0"/>
              <a:t>4</a:t>
            </a:r>
            <a:r>
              <a:rPr lang="pl-PL" sz="2200" dirty="0" smtClean="0"/>
              <a:t>N/m, </a:t>
            </a:r>
            <a:r>
              <a:rPr lang="pl-PL" sz="2200" i="1" dirty="0" smtClean="0"/>
              <a:t>b</a:t>
            </a:r>
            <a:r>
              <a:rPr lang="pl-PL" sz="2200" baseline="-25000" dirty="0" smtClean="0"/>
              <a:t>1</a:t>
            </a:r>
            <a:r>
              <a:rPr lang="pl-PL" sz="2200" dirty="0" smtClean="0"/>
              <a:t>=10</a:t>
            </a:r>
            <a:r>
              <a:rPr lang="pl-PL" sz="2200" baseline="30000" dirty="0" smtClean="0"/>
              <a:t>2</a:t>
            </a:r>
            <a:r>
              <a:rPr lang="pl-PL" sz="2200" dirty="0" smtClean="0"/>
              <a:t>Ns/m, </a:t>
            </a:r>
            <a:r>
              <a:rPr lang="pl-PL" sz="2200" i="1" dirty="0" smtClean="0"/>
              <a:t>b</a:t>
            </a:r>
            <a:r>
              <a:rPr lang="pl-PL" sz="2200" baseline="-25000" dirty="0" smtClean="0"/>
              <a:t>2</a:t>
            </a:r>
            <a:r>
              <a:rPr lang="pl-PL" sz="2200" dirty="0" smtClean="0"/>
              <a:t>=1.14×10</a:t>
            </a:r>
            <a:r>
              <a:rPr lang="pl-PL" sz="2200" baseline="30000" dirty="0" smtClean="0"/>
              <a:t>3</a:t>
            </a:r>
            <a:r>
              <a:rPr lang="pl-PL" sz="2200" dirty="0" smtClean="0"/>
              <a:t>Ns/m</a:t>
            </a:r>
            <a:endParaRPr lang="pl-PL" sz="2200" dirty="0"/>
          </a:p>
        </p:txBody>
      </p:sp>
      <p:sp>
        <p:nvSpPr>
          <p:cNvPr id="12" name="Prostokąt 11"/>
          <p:cNvSpPr/>
          <p:nvPr/>
        </p:nvSpPr>
        <p:spPr>
          <a:xfrm>
            <a:off x="2267744" y="2897068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Współczynniki podobieństwa konstrukcyjnego: </a:t>
            </a:r>
            <a:r>
              <a:rPr lang="pl-PL" sz="2200" i="1" dirty="0" smtClean="0"/>
              <a:t>α</a:t>
            </a:r>
            <a:r>
              <a:rPr lang="pl-PL" sz="2200" baseline="-25000" dirty="0" smtClean="0"/>
              <a:t>m</a:t>
            </a:r>
            <a:r>
              <a:rPr lang="pl-PL" sz="2200" dirty="0" smtClean="0"/>
              <a:t>=0.11 ,</a:t>
            </a:r>
            <a:r>
              <a:rPr lang="pl-PL" sz="2200" i="1" dirty="0" smtClean="0"/>
              <a:t> α</a:t>
            </a:r>
            <a:r>
              <a:rPr lang="pl-PL" sz="2200" baseline="-25000" dirty="0" smtClean="0"/>
              <a:t>k</a:t>
            </a:r>
            <a:r>
              <a:rPr lang="pl-PL" sz="2200" dirty="0" smtClean="0"/>
              <a:t>=6.4 ,</a:t>
            </a:r>
            <a:r>
              <a:rPr lang="pl-PL" sz="2200" i="1" dirty="0" smtClean="0"/>
              <a:t> α</a:t>
            </a:r>
            <a:r>
              <a:rPr lang="pl-PL" sz="2200" baseline="-25000" dirty="0" smtClean="0"/>
              <a:t>b</a:t>
            </a:r>
            <a:r>
              <a:rPr lang="pl-PL" sz="2200" dirty="0" smtClean="0"/>
              <a:t>=0.087   Założone skale podobieństwa: </a:t>
            </a:r>
            <a:r>
              <a:rPr lang="pl-PL" sz="2200" i="1" dirty="0" err="1" smtClean="0"/>
              <a:t>s</a:t>
            </a:r>
            <a:r>
              <a:rPr lang="pl-PL" sz="2200" baseline="-25000" dirty="0" err="1" smtClean="0"/>
              <a:t>T</a:t>
            </a:r>
            <a:r>
              <a:rPr lang="pl-PL" sz="2200" dirty="0" smtClean="0"/>
              <a:t>=1, </a:t>
            </a:r>
            <a:r>
              <a:rPr lang="pl-PL" sz="2200" i="1" dirty="0" err="1" smtClean="0"/>
              <a:t>s</a:t>
            </a:r>
            <a:r>
              <a:rPr lang="pl-PL" sz="2200" baseline="-25000" dirty="0" err="1" smtClean="0"/>
              <a:t>M</a:t>
            </a:r>
            <a:r>
              <a:rPr lang="pl-PL" sz="2200" dirty="0" smtClean="0"/>
              <a:t>=0.05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Symulacje działania aktywnego układu redukcji drgań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96824"/>
              </p:ext>
            </p:extLst>
          </p:nvPr>
        </p:nvGraphicFramePr>
        <p:xfrm>
          <a:off x="107504" y="3202886"/>
          <a:ext cx="4967185" cy="16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Visio" r:id="rId3" imgW="4485856" imgH="1504950" progId="Visio.Drawing.11">
                  <p:embed/>
                </p:oleObj>
              </mc:Choice>
              <mc:Fallback>
                <p:oleObj name="Visio" r:id="rId3" imgW="4485856" imgH="15049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202886"/>
                        <a:ext cx="4967185" cy="1666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2964" y="2780928"/>
            <a:ext cx="4973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Charakterystyka amplitudowo-częstotliwościowa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Ax</a:t>
            </a:r>
            <a:r>
              <a:rPr kumimoji="0" lang="pl-PL" altLang="pl-PL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97864"/>
              </p:ext>
            </p:extLst>
          </p:nvPr>
        </p:nvGraphicFramePr>
        <p:xfrm>
          <a:off x="2843808" y="1484784"/>
          <a:ext cx="6120680" cy="167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Visio" r:id="rId5" imgW="4297327" imgH="1187450" progId="Visio.Drawing.11">
                  <p:embed/>
                </p:oleObj>
              </mc:Choice>
              <mc:Fallback>
                <p:oleObj name="Visio" r:id="rId5" imgW="4297327" imgH="1187450" progId="Visio.Drawing.11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84784"/>
                        <a:ext cx="6120680" cy="167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542126"/>
              </p:ext>
            </p:extLst>
          </p:nvPr>
        </p:nvGraphicFramePr>
        <p:xfrm>
          <a:off x="4784154" y="4711402"/>
          <a:ext cx="43243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Visio" r:id="rId7" imgW="4313567" imgH="1891594" progId="Visio.Drawing.11">
                  <p:embed/>
                </p:oleObj>
              </mc:Choice>
              <mc:Fallback>
                <p:oleObj name="Visio" r:id="rId7" imgW="4313567" imgH="189159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154" y="4711402"/>
                        <a:ext cx="432435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76056" y="4077072"/>
            <a:ext cx="3960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Trajektoria stanu górnej bryły (wymuszenie kinematyczne o częstotliwości 7.5 </a:t>
            </a:r>
            <a:r>
              <a:rPr kumimoji="0" lang="pl-PL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95736" y="1609055"/>
            <a:ext cx="2304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Schemat algorytmu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512" y="5498648"/>
            <a:ext cx="49730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PURD- pasywny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układ redukcji drgań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dirty="0" smtClean="0">
                <a:latin typeface="Arial" pitchFamily="34" charset="0"/>
              </a:rPr>
              <a:t>AURD- aktywny układ redukcji drgań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 amplituda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wymuszenia kinematycznego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Stanowisko laboratoryjne</a:t>
            </a:r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310992"/>
              </p:ext>
            </p:extLst>
          </p:nvPr>
        </p:nvGraphicFramePr>
        <p:xfrm>
          <a:off x="3419872" y="1628800"/>
          <a:ext cx="5240161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Visio" r:id="rId3" imgW="4957884" imgH="4628092" progId="Visio.Drawing.11">
                  <p:embed/>
                </p:oleObj>
              </mc:Choice>
              <mc:Fallback>
                <p:oleObj name="Visio" r:id="rId3" imgW="4957884" imgH="462809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-951"/>
                      <a:stretch>
                        <a:fillRect/>
                      </a:stretch>
                    </p:blipFill>
                    <p:spPr bwMode="auto">
                      <a:xfrm>
                        <a:off x="3419872" y="1628800"/>
                        <a:ext cx="5240161" cy="489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13695"/>
              </p:ext>
            </p:extLst>
          </p:nvPr>
        </p:nvGraphicFramePr>
        <p:xfrm>
          <a:off x="467544" y="1556792"/>
          <a:ext cx="2736304" cy="499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Visio" r:id="rId5" imgW="1846453" imgH="3359856" progId="Visio.Drawing.11">
                  <p:embed/>
                </p:oleObj>
              </mc:Choice>
              <mc:Fallback>
                <p:oleObj name="Visio" r:id="rId5" imgW="1846453" imgH="3359856" progId="Visio.Drawing.11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269"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2736304" cy="4992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8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71483"/>
              </p:ext>
            </p:extLst>
          </p:nvPr>
        </p:nvGraphicFramePr>
        <p:xfrm>
          <a:off x="251520" y="1614277"/>
          <a:ext cx="5616624" cy="195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Visio" r:id="rId3" imgW="4249665" imgH="1471083" progId="Visio.Drawing.11">
                  <p:embed/>
                </p:oleObj>
              </mc:Choice>
              <mc:Fallback>
                <p:oleObj name="Visio" r:id="rId3" imgW="4249665" imgH="14710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14277"/>
                        <a:ext cx="5616624" cy="1958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71690"/>
              </p:ext>
            </p:extLst>
          </p:nvPr>
        </p:nvGraphicFramePr>
        <p:xfrm>
          <a:off x="3275856" y="3821782"/>
          <a:ext cx="5666024" cy="227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Visio" r:id="rId5" imgW="3962988" imgH="1582914" progId="Visio.Drawing.11">
                  <p:embed/>
                </p:oleObj>
              </mc:Choice>
              <mc:Fallback>
                <p:oleObj name="Visio" r:id="rId5" imgW="3962988" imgH="158291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821782"/>
                        <a:ext cx="5666024" cy="2271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0492" y="3517557"/>
            <a:ext cx="4752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Charakterystyka amplitudowo-częstotliwościowa 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Ax</a:t>
            </a:r>
            <a:r>
              <a:rPr kumimoji="0" lang="pl-PL" altLang="pl-PL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6136" y="1772815"/>
            <a:ext cx="3240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BURD-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model bez układu redukcji drgań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PURD- pasywny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układ redukcji drgań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dirty="0" smtClean="0">
                <a:latin typeface="Arial" pitchFamily="34" charset="0"/>
              </a:rPr>
              <a:t>AURD- aktywny układ redukcji drgań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635896" y="6074132"/>
            <a:ext cx="5328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Charakterystyka amplitudowo-częstotliwościowa 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Ax</a:t>
            </a:r>
            <a:r>
              <a:rPr kumimoji="0" lang="pl-PL" altLang="pl-PL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b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dla różnych wartości </a:t>
            </a:r>
            <a:r>
              <a:rPr lang="pl-PL" altLang="pl-PL" sz="1400" dirty="0" smtClean="0">
                <a:latin typeface="Arial" pitchFamily="34" charset="0"/>
                <a:ea typeface="Times New Roman" pitchFamily="18" charset="0"/>
              </a:rPr>
              <a:t>współczynnika </a:t>
            </a:r>
            <a:r>
              <a:rPr lang="el-GR" altLang="pl-PL" sz="1400" dirty="0" smtClean="0">
                <a:latin typeface="Times New Roman"/>
                <a:ea typeface="Times New Roman" pitchFamily="18" charset="0"/>
                <a:cs typeface="Times New Roman"/>
              </a:rPr>
              <a:t>χ</a:t>
            </a:r>
            <a:r>
              <a:rPr lang="pl-PL" altLang="pl-PL" sz="1400" dirty="0" smtClean="0">
                <a:latin typeface="Arial" pitchFamily="34" charset="0"/>
                <a:ea typeface="Times New Roman" pitchFamily="18" charset="0"/>
              </a:rPr>
              <a:t>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51241"/>
              </p:ext>
            </p:extLst>
          </p:nvPr>
        </p:nvGraphicFramePr>
        <p:xfrm>
          <a:off x="107503" y="1628799"/>
          <a:ext cx="5405297" cy="20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Visio" r:id="rId3" imgW="4160697" imgH="1593144" progId="Visio.Drawing.11">
                  <p:embed/>
                </p:oleObj>
              </mc:Choice>
              <mc:Fallback>
                <p:oleObj name="Visio" r:id="rId3" imgW="4160697" imgH="159314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628799"/>
                        <a:ext cx="5405297" cy="208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3697287"/>
            <a:ext cx="5256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Przemieszczenie górnej bryły przy wymuszeniu skokowym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895162"/>
              </p:ext>
            </p:extLst>
          </p:nvPr>
        </p:nvGraphicFramePr>
        <p:xfrm>
          <a:off x="3466873" y="4221088"/>
          <a:ext cx="5511011" cy="202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Visio" r:id="rId5" imgW="4348872" imgH="1589969" progId="Visio.Drawing.11">
                  <p:embed/>
                </p:oleObj>
              </mc:Choice>
              <mc:Fallback>
                <p:oleObj name="Visio" r:id="rId5" imgW="4348872" imgH="158996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873" y="4221088"/>
                        <a:ext cx="5511011" cy="2022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99792" y="6261990"/>
            <a:ext cx="6192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Wybrane trajektorie stanu górnej bryły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4725144"/>
            <a:ext cx="3279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A-B - Fragment trajektorii przy wyłączonym układzie redukcji drgań </a:t>
            </a:r>
          </a:p>
          <a:p>
            <a:r>
              <a:rPr lang="pl-PL" sz="1400" dirty="0" smtClean="0"/>
              <a:t>B-C – Fragment trajektorii po włączeniu układ redukcji drgań   </a:t>
            </a:r>
          </a:p>
        </p:txBody>
      </p:sp>
    </p:spTree>
    <p:extLst>
      <p:ext uri="{BB962C8B-B14F-4D97-AF65-F5344CB8AC3E}">
        <p14:creationId xmlns:p14="http://schemas.microsoft.com/office/powerpoint/2010/main" val="6396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218</Words>
  <Application>Microsoft Office PowerPoint</Application>
  <PresentationFormat>Pokaz na ekranie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Projekt domyślny</vt:lpstr>
      <vt:lpstr>Visio</vt:lpstr>
      <vt:lpstr>Równanie</vt:lpstr>
      <vt:lpstr>Laboratoryjny model aktywnego układu zawieszenia samochodu  z zastosowanym algorytmem sterowania ślizgowego</vt:lpstr>
      <vt:lpstr>Plan prezentacji</vt:lpstr>
      <vt:lpstr>Model obliczeniowy</vt:lpstr>
      <vt:lpstr>Analiza wymiarowa - kryteria podobieństwa i skale podobieństwa</vt:lpstr>
      <vt:lpstr>Parametry modelu</vt:lpstr>
      <vt:lpstr>Symulacje działania aktywnego układu redukcji drgań</vt:lpstr>
      <vt:lpstr>Stanowisko laboratoryjne</vt:lpstr>
      <vt:lpstr>Wyniki badań</vt:lpstr>
      <vt:lpstr>Wyniki badań</vt:lpstr>
      <vt:lpstr>Wnioski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POrkisz</dc:creator>
  <cp:lastModifiedBy>POrkisz</cp:lastModifiedBy>
  <cp:revision>47</cp:revision>
  <cp:lastPrinted>2016-09-21T13:51:53Z</cp:lastPrinted>
  <dcterms:created xsi:type="dcterms:W3CDTF">2007-09-26T12:45:04Z</dcterms:created>
  <dcterms:modified xsi:type="dcterms:W3CDTF">2016-09-22T12:04:17Z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