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4" r:id="rId5"/>
    <p:sldId id="259" r:id="rId6"/>
    <p:sldId id="260" r:id="rId7"/>
    <p:sldId id="261" r:id="rId8"/>
    <p:sldId id="262" r:id="rId9"/>
    <p:sldId id="265" r:id="rId10"/>
    <p:sldId id="266" r:id="rId11"/>
    <p:sldId id="267" r:id="rId12"/>
    <p:sldId id="268" r:id="rId13"/>
    <p:sldId id="269" r:id="rId14"/>
    <p:sldId id="270" r:id="rId1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B607F-BA39-4A79-90C2-4D0EC65FF1CA}" type="datetimeFigureOut">
              <a:rPr lang="pl-PL" smtClean="0"/>
              <a:t>2016-09-21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C867C1-4BAB-4068-A318-C1B9C9542FBE}" type="slidenum">
              <a:rPr lang="pl-PL" smtClean="0"/>
              <a:t>‹#›</a:t>
            </a:fld>
            <a:endParaRPr lang="pl-PL"/>
          </a:p>
        </p:txBody>
      </p:sp>
    </p:spTree>
    <p:extLst>
      <p:ext uri="{BB962C8B-B14F-4D97-AF65-F5344CB8AC3E}">
        <p14:creationId xmlns:p14="http://schemas.microsoft.com/office/powerpoint/2010/main" val="166922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62C867C1-4BAB-4068-A318-C1B9C9542FBE}" type="slidenum">
              <a:rPr lang="pl-PL" smtClean="0"/>
              <a:t>10</a:t>
            </a:fld>
            <a:endParaRPr lang="pl-PL"/>
          </a:p>
        </p:txBody>
      </p:sp>
    </p:spTree>
    <p:extLst>
      <p:ext uri="{BB962C8B-B14F-4D97-AF65-F5344CB8AC3E}">
        <p14:creationId xmlns:p14="http://schemas.microsoft.com/office/powerpoint/2010/main" val="274487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6A943E2D-EB18-4695-9FA0-5B565C591EDA}" type="datetimeFigureOut">
              <a:rPr lang="pl-PL"/>
              <a:pPr>
                <a:defRPr/>
              </a:pPr>
              <a:t>2016-09-21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FA77799-F9E4-4915-A559-2D4BE8934AE6}" type="slidenum">
              <a:rPr lang="pl-PL"/>
              <a:pPr>
                <a:defRPr/>
              </a:pPr>
              <a:t>‹#›</a:t>
            </a:fld>
            <a:endParaRPr lang="pl-PL"/>
          </a:p>
        </p:txBody>
      </p:sp>
    </p:spTree>
    <p:extLst>
      <p:ext uri="{BB962C8B-B14F-4D97-AF65-F5344CB8AC3E}">
        <p14:creationId xmlns:p14="http://schemas.microsoft.com/office/powerpoint/2010/main" val="2367207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7C8A0F4-535D-47EB-B1FA-23F6832AE83B}" type="datetimeFigureOut">
              <a:rPr lang="pl-PL"/>
              <a:pPr>
                <a:defRPr/>
              </a:pPr>
              <a:t>2016-09-21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D378130-31C6-41DA-A4F1-BAFDE5A2D9D4}" type="slidenum">
              <a:rPr lang="pl-PL"/>
              <a:pPr>
                <a:defRPr/>
              </a:pPr>
              <a:t>‹#›</a:t>
            </a:fld>
            <a:endParaRPr lang="pl-PL"/>
          </a:p>
        </p:txBody>
      </p:sp>
    </p:spTree>
    <p:extLst>
      <p:ext uri="{BB962C8B-B14F-4D97-AF65-F5344CB8AC3E}">
        <p14:creationId xmlns:p14="http://schemas.microsoft.com/office/powerpoint/2010/main" val="188564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9B1168B-AD08-4946-B7C2-BF678DD6350D}" type="datetimeFigureOut">
              <a:rPr lang="pl-PL"/>
              <a:pPr>
                <a:defRPr/>
              </a:pPr>
              <a:t>2016-09-21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E459BED-A769-4C68-BA4A-840C65BAD3B5}" type="slidenum">
              <a:rPr lang="pl-PL"/>
              <a:pPr>
                <a:defRPr/>
              </a:pPr>
              <a:t>‹#›</a:t>
            </a:fld>
            <a:endParaRPr lang="pl-PL"/>
          </a:p>
        </p:txBody>
      </p:sp>
    </p:spTree>
    <p:extLst>
      <p:ext uri="{BB962C8B-B14F-4D97-AF65-F5344CB8AC3E}">
        <p14:creationId xmlns:p14="http://schemas.microsoft.com/office/powerpoint/2010/main" val="362772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F9E0CFF3-0F17-464B-8792-73CD2A0061A4}" type="datetimeFigureOut">
              <a:rPr lang="pl-PL"/>
              <a:pPr>
                <a:defRPr/>
              </a:pPr>
              <a:t>2016-09-21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FB7A9F6-2A3E-42C0-9229-AB401F0091F7}" type="slidenum">
              <a:rPr lang="pl-PL"/>
              <a:pPr>
                <a:defRPr/>
              </a:pPr>
              <a:t>‹#›</a:t>
            </a:fld>
            <a:endParaRPr lang="pl-PL"/>
          </a:p>
        </p:txBody>
      </p:sp>
    </p:spTree>
    <p:extLst>
      <p:ext uri="{BB962C8B-B14F-4D97-AF65-F5344CB8AC3E}">
        <p14:creationId xmlns:p14="http://schemas.microsoft.com/office/powerpoint/2010/main" val="437180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25B8B580-4342-435D-9388-63277A9C832D}" type="datetimeFigureOut">
              <a:rPr lang="pl-PL"/>
              <a:pPr>
                <a:defRPr/>
              </a:pPr>
              <a:t>2016-09-21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E7BDDDB-F113-41F8-A834-46FA1216B463}" type="slidenum">
              <a:rPr lang="pl-PL"/>
              <a:pPr>
                <a:defRPr/>
              </a:pPr>
              <a:t>‹#›</a:t>
            </a:fld>
            <a:endParaRPr lang="pl-PL"/>
          </a:p>
        </p:txBody>
      </p:sp>
    </p:spTree>
    <p:extLst>
      <p:ext uri="{BB962C8B-B14F-4D97-AF65-F5344CB8AC3E}">
        <p14:creationId xmlns:p14="http://schemas.microsoft.com/office/powerpoint/2010/main" val="242283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064EFE38-24E6-4E43-89D9-2CEB29FF589A}" type="datetimeFigureOut">
              <a:rPr lang="pl-PL"/>
              <a:pPr>
                <a:defRPr/>
              </a:pPr>
              <a:t>2016-09-21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33707D01-63A5-4FB0-97B4-88D7624435CD}" type="slidenum">
              <a:rPr lang="pl-PL"/>
              <a:pPr>
                <a:defRPr/>
              </a:pPr>
              <a:t>‹#›</a:t>
            </a:fld>
            <a:endParaRPr lang="pl-PL"/>
          </a:p>
        </p:txBody>
      </p:sp>
    </p:spTree>
    <p:extLst>
      <p:ext uri="{BB962C8B-B14F-4D97-AF65-F5344CB8AC3E}">
        <p14:creationId xmlns:p14="http://schemas.microsoft.com/office/powerpoint/2010/main" val="414465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C815FA5E-B597-41F6-AEF4-7FF834096AC3}" type="datetimeFigureOut">
              <a:rPr lang="pl-PL"/>
              <a:pPr>
                <a:defRPr/>
              </a:pPr>
              <a:t>2016-09-21</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30295351-A507-4091-A1C2-B1D895289370}" type="slidenum">
              <a:rPr lang="pl-PL"/>
              <a:pPr>
                <a:defRPr/>
              </a:pPr>
              <a:t>‹#›</a:t>
            </a:fld>
            <a:endParaRPr lang="pl-PL"/>
          </a:p>
        </p:txBody>
      </p:sp>
    </p:spTree>
    <p:extLst>
      <p:ext uri="{BB962C8B-B14F-4D97-AF65-F5344CB8AC3E}">
        <p14:creationId xmlns:p14="http://schemas.microsoft.com/office/powerpoint/2010/main" val="3808952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E73E2CC9-8C9D-4045-8B26-065DD688FA0C}" type="datetimeFigureOut">
              <a:rPr lang="pl-PL"/>
              <a:pPr>
                <a:defRPr/>
              </a:pPr>
              <a:t>2016-09-21</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133D75C5-552B-4164-B3F1-748C9014A24E}" type="slidenum">
              <a:rPr lang="pl-PL"/>
              <a:pPr>
                <a:defRPr/>
              </a:pPr>
              <a:t>‹#›</a:t>
            </a:fld>
            <a:endParaRPr lang="pl-PL"/>
          </a:p>
        </p:txBody>
      </p:sp>
    </p:spTree>
    <p:extLst>
      <p:ext uri="{BB962C8B-B14F-4D97-AF65-F5344CB8AC3E}">
        <p14:creationId xmlns:p14="http://schemas.microsoft.com/office/powerpoint/2010/main" val="376117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31B0F262-EB50-47F1-BC8A-0F5373222282}" type="datetimeFigureOut">
              <a:rPr lang="pl-PL"/>
              <a:pPr>
                <a:defRPr/>
              </a:pPr>
              <a:t>2016-09-21</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0497ACAD-BE0E-430C-BA7A-61626249DA9B}" type="slidenum">
              <a:rPr lang="pl-PL"/>
              <a:pPr>
                <a:defRPr/>
              </a:pPr>
              <a:t>‹#›</a:t>
            </a:fld>
            <a:endParaRPr lang="pl-PL"/>
          </a:p>
        </p:txBody>
      </p:sp>
    </p:spTree>
    <p:extLst>
      <p:ext uri="{BB962C8B-B14F-4D97-AF65-F5344CB8AC3E}">
        <p14:creationId xmlns:p14="http://schemas.microsoft.com/office/powerpoint/2010/main" val="35063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901C53F2-CF56-411D-A87F-8580B2AB93AB}" type="datetimeFigureOut">
              <a:rPr lang="pl-PL"/>
              <a:pPr>
                <a:defRPr/>
              </a:pPr>
              <a:t>2016-09-21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5C0F189-A9A9-49CF-BC3D-6E9382E097CD}" type="slidenum">
              <a:rPr lang="pl-PL"/>
              <a:pPr>
                <a:defRPr/>
              </a:pPr>
              <a:t>‹#›</a:t>
            </a:fld>
            <a:endParaRPr lang="pl-PL"/>
          </a:p>
        </p:txBody>
      </p:sp>
    </p:spTree>
    <p:extLst>
      <p:ext uri="{BB962C8B-B14F-4D97-AF65-F5344CB8AC3E}">
        <p14:creationId xmlns:p14="http://schemas.microsoft.com/office/powerpoint/2010/main" val="409451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108D8961-806B-4142-8E9B-4BFE915EFC92}" type="datetimeFigureOut">
              <a:rPr lang="pl-PL"/>
              <a:pPr>
                <a:defRPr/>
              </a:pPr>
              <a:t>2016-09-21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6086D2D0-7CE1-4602-B74C-9971C8EE302B}" type="slidenum">
              <a:rPr lang="pl-PL"/>
              <a:pPr>
                <a:defRPr/>
              </a:pPr>
              <a:t>‹#›</a:t>
            </a:fld>
            <a:endParaRPr lang="pl-PL"/>
          </a:p>
        </p:txBody>
      </p:sp>
    </p:spTree>
    <p:extLst>
      <p:ext uri="{BB962C8B-B14F-4D97-AF65-F5344CB8AC3E}">
        <p14:creationId xmlns:p14="http://schemas.microsoft.com/office/powerpoint/2010/main" val="3041308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7220FC9-FCEA-49FB-83E6-62B6A98C94AF}" type="datetimeFigureOut">
              <a:rPr lang="pl-PL"/>
              <a:pPr>
                <a:defRPr/>
              </a:pPr>
              <a:t>2016-09-21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E10A53D-B462-418A-A5A0-084C2920625A}"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1.png"/><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4.bin"/><Relationship Id="rId1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15.png"/><Relationship Id="rId4" Type="http://schemas.openxmlformats.org/officeDocument/2006/relationships/image" Target="../media/image14.wmf"/></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708275"/>
            <a:ext cx="7772400" cy="215900"/>
          </a:xfrm>
        </p:spPr>
        <p:txBody>
          <a:bodyPr rtlCol="0">
            <a:normAutofit fontScale="90000"/>
          </a:bodyPr>
          <a:lstStyle/>
          <a:p>
            <a:pPr eaLnBrk="1" fontAlgn="auto" hangingPunct="1">
              <a:spcAft>
                <a:spcPts val="0"/>
              </a:spcAft>
              <a:defRPr/>
            </a:pPr>
            <a:r>
              <a:rPr lang="pl-PL" b="1" dirty="0" smtClean="0"/>
              <a:t> </a:t>
            </a:r>
            <a:r>
              <a:rPr lang="pl-PL" b="1" dirty="0"/>
              <a:t/>
            </a:r>
            <a:br>
              <a:rPr lang="pl-PL" b="1" dirty="0"/>
            </a:br>
            <a:r>
              <a:rPr lang="pl-PL" b="1" dirty="0"/>
              <a:t>Sygnał </a:t>
            </a:r>
            <a:r>
              <a:rPr lang="pl-PL" b="1" dirty="0" err="1"/>
              <a:t>transmultipleksowany</a:t>
            </a:r>
            <a:r>
              <a:rPr lang="pl-PL" b="1" dirty="0"/>
              <a:t> zmodulowany cyfrowo</a:t>
            </a:r>
            <a:br>
              <a:rPr lang="pl-PL" b="1" dirty="0"/>
            </a:br>
            <a:r>
              <a:rPr lang="pl-PL" b="1" dirty="0" smtClean="0"/>
              <a:t/>
            </a:r>
            <a:br>
              <a:rPr lang="pl-PL" b="1" dirty="0" smtClean="0"/>
            </a:br>
            <a:r>
              <a:rPr lang="pl-PL" b="1" dirty="0" smtClean="0"/>
              <a:t> </a:t>
            </a:r>
            <a:r>
              <a:rPr lang="pl-PL" dirty="0" smtClean="0"/>
              <a:t/>
            </a:r>
            <a:br>
              <a:rPr lang="pl-PL" dirty="0" smtClean="0"/>
            </a:br>
            <a:endParaRPr lang="pl-PL" dirty="0" smtClean="0"/>
          </a:p>
        </p:txBody>
      </p:sp>
      <p:sp>
        <p:nvSpPr>
          <p:cNvPr id="2051" name="Podtytuł 2"/>
          <p:cNvSpPr>
            <a:spLocks noGrp="1"/>
          </p:cNvSpPr>
          <p:nvPr>
            <p:ph type="subTitle" idx="1"/>
          </p:nvPr>
        </p:nvSpPr>
        <p:spPr>
          <a:xfrm>
            <a:off x="1331913" y="3141663"/>
            <a:ext cx="6400800" cy="1223962"/>
          </a:xfrm>
        </p:spPr>
        <p:txBody>
          <a:bodyPr/>
          <a:lstStyle/>
          <a:p>
            <a:pPr eaLnBrk="1" hangingPunct="1"/>
            <a:r>
              <a:rPr lang="pl-PL" dirty="0" smtClean="0">
                <a:solidFill>
                  <a:schemeClr val="tx1"/>
                </a:solidFill>
              </a:rPr>
              <a:t>dr  inż. Józef </a:t>
            </a:r>
            <a:r>
              <a:rPr lang="pl-PL" dirty="0" err="1" smtClean="0">
                <a:solidFill>
                  <a:schemeClr val="tx1"/>
                </a:solidFill>
              </a:rPr>
              <a:t>Ciosmak</a:t>
            </a:r>
            <a:endParaRPr lang="pl-PL" dirty="0" smtClean="0">
              <a:solidFill>
                <a:schemeClr val="tx1"/>
              </a:solidFill>
            </a:endParaRPr>
          </a:p>
          <a:p>
            <a:pPr eaLnBrk="1" hangingPunct="1"/>
            <a:r>
              <a:rPr lang="pl-PL" dirty="0" smtClean="0">
                <a:solidFill>
                  <a:schemeClr val="tx1"/>
                </a:solidFill>
              </a:rPr>
              <a:t>Politechnika Świętokrzyska  </a:t>
            </a:r>
          </a:p>
        </p:txBody>
      </p:sp>
      <p:pic>
        <p:nvPicPr>
          <p:cNvPr id="2052" name="Obraz 4"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50" y="0"/>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Krakowskie Sympozjum Naukowo-Technicz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050" y="4868863"/>
            <a:ext cx="7540625"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5"/>
          <p:cNvSpPr txBox="1">
            <a:spLocks noChangeArrowheads="1"/>
          </p:cNvSpPr>
          <p:nvPr/>
        </p:nvSpPr>
        <p:spPr bwMode="auto">
          <a:xfrm>
            <a:off x="179388" y="404813"/>
            <a:ext cx="88153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Clr>
                <a:srgbClr val="FF0000"/>
              </a:buClr>
              <a:buFont typeface="Wingdings" pitchFamily="2" charset="2"/>
              <a:buChar char="Ø"/>
            </a:pPr>
            <a:r>
              <a:rPr lang="pl-PL" sz="2000" b="1" dirty="0" smtClean="0">
                <a:latin typeface="Times New Roman" pitchFamily="18" charset="0"/>
                <a:cs typeface="Times New Roman" pitchFamily="18" charset="0"/>
              </a:rPr>
              <a:t>Przy </a:t>
            </a:r>
            <a:r>
              <a:rPr lang="pl-PL" sz="2000" b="1" dirty="0">
                <a:latin typeface="Times New Roman" pitchFamily="18" charset="0"/>
                <a:cs typeface="Times New Roman" pitchFamily="18" charset="0"/>
              </a:rPr>
              <a:t>założeniu jednakowego  prawdopodobieństwa symboli binarnych sygnału informacyjnego i ich wzajemnej ortogonalności posługujemy się wzorem prawdopodobieństwa błędu odbiornika  postaci </a:t>
            </a:r>
          </a:p>
        </p:txBody>
      </p:sp>
      <p:sp>
        <p:nvSpPr>
          <p:cNvPr id="3" name="Prostokąt 2"/>
          <p:cNvSpPr/>
          <p:nvPr/>
        </p:nvSpPr>
        <p:spPr>
          <a:xfrm>
            <a:off x="1403648" y="3105835"/>
            <a:ext cx="5886400" cy="369332"/>
          </a:xfrm>
          <a:prstGeom prst="rect">
            <a:avLst/>
          </a:prstGeom>
        </p:spPr>
        <p:txBody>
          <a:bodyPr wrap="square">
            <a:spAutoFit/>
          </a:bodyPr>
          <a:lstStyle/>
          <a:p>
            <a:r>
              <a:rPr lang="pl-PL" b="1" dirty="0" smtClean="0">
                <a:effectLst/>
                <a:latin typeface="Times New Roman"/>
                <a:ea typeface="Times New Roman"/>
              </a:rPr>
              <a:t>gdzie </a:t>
            </a:r>
            <a:r>
              <a:rPr lang="pl-PL" b="1" i="1" dirty="0" err="1" smtClean="0">
                <a:effectLst/>
                <a:latin typeface="Times New Roman"/>
                <a:ea typeface="Times New Roman"/>
              </a:rPr>
              <a:t>erfc</a:t>
            </a:r>
            <a:r>
              <a:rPr lang="pl-PL" b="1" dirty="0" smtClean="0">
                <a:effectLst/>
                <a:latin typeface="Times New Roman"/>
                <a:ea typeface="Times New Roman"/>
              </a:rPr>
              <a:t>(</a:t>
            </a:r>
            <a:r>
              <a:rPr lang="pl-PL" b="1" i="1" dirty="0" smtClean="0">
                <a:effectLst/>
                <a:latin typeface="Times New Roman"/>
                <a:ea typeface="Times New Roman"/>
              </a:rPr>
              <a:t>x</a:t>
            </a:r>
            <a:r>
              <a:rPr lang="pl-PL" b="1" dirty="0" smtClean="0">
                <a:effectLst/>
                <a:latin typeface="Times New Roman"/>
                <a:ea typeface="Times New Roman"/>
              </a:rPr>
              <a:t>) jest funkcją błędu wyrażoną wzorem </a:t>
            </a:r>
            <a:endParaRPr lang="pl-PL" b="1" dirty="0"/>
          </a:p>
        </p:txBody>
      </p:sp>
      <p:sp>
        <p:nvSpPr>
          <p:cNvPr id="8" name="Prostokąt 7"/>
          <p:cNvSpPr/>
          <p:nvPr/>
        </p:nvSpPr>
        <p:spPr>
          <a:xfrm>
            <a:off x="827584" y="4941168"/>
            <a:ext cx="7704856" cy="923330"/>
          </a:xfrm>
          <a:prstGeom prst="rect">
            <a:avLst/>
          </a:prstGeom>
        </p:spPr>
        <p:txBody>
          <a:bodyPr wrap="square">
            <a:spAutoFit/>
          </a:bodyPr>
          <a:lstStyle/>
          <a:p>
            <a:r>
              <a:rPr lang="pl-PL" b="1" i="1" dirty="0" smtClean="0">
                <a:latin typeface="Times New Roman" pitchFamily="18" charset="0"/>
                <a:cs typeface="Times New Roman" pitchFamily="18" charset="0"/>
              </a:rPr>
              <a:t>N</a:t>
            </a:r>
            <a:r>
              <a:rPr lang="pl-PL" b="1" baseline="-25000" dirty="0" smtClean="0">
                <a:latin typeface="Times New Roman" pitchFamily="18" charset="0"/>
                <a:cs typeface="Times New Roman" pitchFamily="18" charset="0"/>
              </a:rPr>
              <a:t>0</a:t>
            </a:r>
            <a:r>
              <a:rPr lang="pl-PL" baseline="-25000"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 - oznacza addytywny </a:t>
            </a:r>
            <a:r>
              <a:rPr lang="pl-PL" dirty="0" smtClean="0">
                <a:latin typeface="Times New Roman" pitchFamily="18" charset="0"/>
                <a:cs typeface="Times New Roman" pitchFamily="18" charset="0"/>
              </a:rPr>
              <a:t>szum biały, zaś </a:t>
            </a:r>
            <a:r>
              <a:rPr lang="pl-PL" b="1" i="1" dirty="0" smtClean="0">
                <a:latin typeface="Times New Roman" pitchFamily="18" charset="0"/>
                <a:cs typeface="Times New Roman" pitchFamily="18" charset="0"/>
              </a:rPr>
              <a:t>E</a:t>
            </a:r>
            <a:r>
              <a:rPr lang="pl-PL" dirty="0" smtClean="0">
                <a:latin typeface="Times New Roman" pitchFamily="18" charset="0"/>
                <a:cs typeface="Times New Roman" pitchFamily="18" charset="0"/>
              </a:rPr>
              <a:t>  to energia  </a:t>
            </a:r>
            <a:r>
              <a:rPr lang="pl-PL" dirty="0">
                <a:latin typeface="Times New Roman" pitchFamily="18" charset="0"/>
                <a:cs typeface="Times New Roman" pitchFamily="18" charset="0"/>
              </a:rPr>
              <a:t>pojedynczego symbolu informacji w jednostkowym odstępie modulacji.  </a:t>
            </a:r>
          </a:p>
          <a:p>
            <a:r>
              <a:rPr lang="pl-PL" b="1" dirty="0" smtClean="0">
                <a:latin typeface="Times New Roman"/>
              </a:rPr>
              <a:t> </a:t>
            </a:r>
            <a:endParaRPr lang="pl-PL" b="1" dirty="0"/>
          </a:p>
        </p:txBody>
      </p:sp>
      <mc:AlternateContent xmlns:mc="http://schemas.openxmlformats.org/markup-compatibility/2006">
        <mc:Choice xmlns:a14="http://schemas.microsoft.com/office/drawing/2010/main" Requires="a14">
          <p:sp>
            <p:nvSpPr>
              <p:cNvPr id="15" name="Prostokąt 14"/>
              <p:cNvSpPr/>
              <p:nvPr/>
            </p:nvSpPr>
            <p:spPr>
              <a:xfrm>
                <a:off x="3093203" y="1700808"/>
                <a:ext cx="2507289" cy="98405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pl-PL" i="1"/>
                        <m:t>𝑃</m:t>
                      </m:r>
                      <m:d>
                        <m:dPr>
                          <m:ctrlPr>
                            <a:rPr lang="pl-PL" i="1"/>
                          </m:ctrlPr>
                        </m:dPr>
                        <m:e>
                          <m:r>
                            <a:rPr lang="pl-PL" i="1"/>
                            <m:t>𝑒</m:t>
                          </m:r>
                        </m:e>
                      </m:d>
                      <m:r>
                        <a:rPr lang="pl-PL" i="1"/>
                        <m:t>=</m:t>
                      </m:r>
                      <m:f>
                        <m:fPr>
                          <m:ctrlPr>
                            <a:rPr lang="pl-PL" i="1"/>
                          </m:ctrlPr>
                        </m:fPr>
                        <m:num>
                          <m:r>
                            <a:rPr lang="pl-PL" i="1"/>
                            <m:t>1</m:t>
                          </m:r>
                        </m:num>
                        <m:den>
                          <m:r>
                            <a:rPr lang="pl-PL" i="1"/>
                            <m:t>2</m:t>
                          </m:r>
                        </m:den>
                      </m:f>
                      <m:r>
                        <a:rPr lang="pl-PL" i="1"/>
                        <m:t>𝑒𝑟𝑓𝑐</m:t>
                      </m:r>
                      <m:d>
                        <m:dPr>
                          <m:ctrlPr>
                            <a:rPr lang="pl-PL" i="1"/>
                          </m:ctrlPr>
                        </m:dPr>
                        <m:e>
                          <m:rad>
                            <m:radPr>
                              <m:degHide m:val="on"/>
                              <m:ctrlPr>
                                <a:rPr lang="pl-PL" i="1"/>
                              </m:ctrlPr>
                            </m:radPr>
                            <m:deg/>
                            <m:e>
                              <m:f>
                                <m:fPr>
                                  <m:ctrlPr>
                                    <a:rPr lang="pl-PL" i="1"/>
                                  </m:ctrlPr>
                                </m:fPr>
                                <m:num>
                                  <m:r>
                                    <a:rPr lang="pl-PL" i="1"/>
                                    <m:t>𝐸</m:t>
                                  </m:r>
                                </m:num>
                                <m:den>
                                  <m:sSub>
                                    <m:sSubPr>
                                      <m:ctrlPr>
                                        <a:rPr lang="pl-PL" i="1"/>
                                      </m:ctrlPr>
                                    </m:sSubPr>
                                    <m:e>
                                      <m:r>
                                        <a:rPr lang="pl-PL" i="1"/>
                                        <m:t>𝑁</m:t>
                                      </m:r>
                                    </m:e>
                                    <m:sub>
                                      <m:r>
                                        <a:rPr lang="pl-PL" i="1"/>
                                        <m:t>0</m:t>
                                      </m:r>
                                    </m:sub>
                                  </m:sSub>
                                </m:den>
                              </m:f>
                            </m:e>
                          </m:rad>
                        </m:e>
                      </m:d>
                      <m:r>
                        <a:rPr lang="pl-PL" i="1"/>
                        <m:t>,</m:t>
                      </m:r>
                    </m:oMath>
                  </m:oMathPara>
                </a14:m>
                <a:endParaRPr lang="pl-PL" dirty="0"/>
              </a:p>
            </p:txBody>
          </p:sp>
        </mc:Choice>
        <mc:Fallback>
          <p:sp>
            <p:nvSpPr>
              <p:cNvPr id="15" name="Prostokąt 14"/>
              <p:cNvSpPr>
                <a:spLocks noRot="1" noChangeAspect="1" noMove="1" noResize="1" noEditPoints="1" noAdjustHandles="1" noChangeArrowheads="1" noChangeShapeType="1" noTextEdit="1"/>
              </p:cNvSpPr>
              <p:nvPr/>
            </p:nvSpPr>
            <p:spPr>
              <a:xfrm>
                <a:off x="3093203" y="1700808"/>
                <a:ext cx="2507289" cy="984052"/>
              </a:xfrm>
              <a:prstGeom prst="rect">
                <a:avLst/>
              </a:prstGeom>
              <a:blipFill rotWithShape="1">
                <a:blip r:embed="rId3"/>
                <a:stretch>
                  <a:fillRect/>
                </a:stretch>
              </a:blipFill>
            </p:spPr>
            <p:txBody>
              <a:bodyPr/>
              <a:lstStyle/>
              <a:p>
                <a:r>
                  <a:rPr lang="pl-PL">
                    <a:noFill/>
                  </a:rPr>
                  <a:t> </a:t>
                </a:r>
              </a:p>
            </p:txBody>
          </p:sp>
        </mc:Fallback>
      </mc:AlternateContent>
      <mc:AlternateContent xmlns:mc="http://schemas.openxmlformats.org/markup-compatibility/2006">
        <mc:Choice xmlns:a14="http://schemas.microsoft.com/office/drawing/2010/main" Requires="a14">
          <p:sp>
            <p:nvSpPr>
              <p:cNvPr id="16" name="Prostokąt 15"/>
              <p:cNvSpPr/>
              <p:nvPr/>
            </p:nvSpPr>
            <p:spPr>
              <a:xfrm>
                <a:off x="3093203" y="3779303"/>
                <a:ext cx="2647776" cy="689997"/>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pl-PL" i="1"/>
                        <m:t>𝑒𝑟𝑓𝑐</m:t>
                      </m:r>
                      <m:d>
                        <m:dPr>
                          <m:ctrlPr>
                            <a:rPr lang="pl-PL" i="1"/>
                          </m:ctrlPr>
                        </m:dPr>
                        <m:e>
                          <m:r>
                            <a:rPr lang="pl-PL" i="1"/>
                            <m:t>𝑥</m:t>
                          </m:r>
                        </m:e>
                      </m:d>
                      <m:r>
                        <a:rPr lang="pl-PL" i="1"/>
                        <m:t>=</m:t>
                      </m:r>
                      <m:f>
                        <m:fPr>
                          <m:ctrlPr>
                            <a:rPr lang="pl-PL" i="1"/>
                          </m:ctrlPr>
                        </m:fPr>
                        <m:num>
                          <m:r>
                            <a:rPr lang="pl-PL" i="1"/>
                            <m:t>2</m:t>
                          </m:r>
                        </m:num>
                        <m:den>
                          <m:rad>
                            <m:radPr>
                              <m:degHide m:val="on"/>
                              <m:ctrlPr>
                                <a:rPr lang="pl-PL" i="1"/>
                              </m:ctrlPr>
                            </m:radPr>
                            <m:deg/>
                            <m:e>
                              <m:r>
                                <a:rPr lang="pl-PL" i="1"/>
                                <m:t>𝜋</m:t>
                              </m:r>
                            </m:e>
                          </m:rad>
                        </m:den>
                      </m:f>
                      <m:nary>
                        <m:naryPr>
                          <m:limLoc m:val="subSup"/>
                          <m:ctrlPr>
                            <a:rPr lang="pl-PL" i="1"/>
                          </m:ctrlPr>
                        </m:naryPr>
                        <m:sub>
                          <m:r>
                            <a:rPr lang="pl-PL" i="1"/>
                            <m:t>𝑥</m:t>
                          </m:r>
                        </m:sub>
                        <m:sup>
                          <m:r>
                            <a:rPr lang="pl-PL" i="1"/>
                            <m:t>∞</m:t>
                          </m:r>
                        </m:sup>
                        <m:e>
                          <m:sSup>
                            <m:sSupPr>
                              <m:ctrlPr>
                                <a:rPr lang="pl-PL" i="1"/>
                              </m:ctrlPr>
                            </m:sSupPr>
                            <m:e>
                              <m:r>
                                <a:rPr lang="pl-PL" i="1"/>
                                <m:t>𝑒</m:t>
                              </m:r>
                            </m:e>
                            <m:sup>
                              <m:sSup>
                                <m:sSupPr>
                                  <m:ctrlPr>
                                    <a:rPr lang="pl-PL" i="1"/>
                                  </m:ctrlPr>
                                </m:sSupPr>
                                <m:e>
                                  <m:r>
                                    <a:rPr lang="pl-PL" i="1"/>
                                    <m:t>−</m:t>
                                  </m:r>
                                  <m:r>
                                    <a:rPr lang="pl-PL" i="1"/>
                                    <m:t>𝑡</m:t>
                                  </m:r>
                                </m:e>
                                <m:sup>
                                  <m:r>
                                    <a:rPr lang="pl-PL" i="1"/>
                                    <m:t>2</m:t>
                                  </m:r>
                                </m:sup>
                              </m:sSup>
                            </m:sup>
                          </m:sSup>
                          <m:r>
                            <a:rPr lang="pl-PL" i="1"/>
                            <m:t>𝑑𝑡</m:t>
                          </m:r>
                          <m:r>
                            <a:rPr lang="pl-PL" i="1"/>
                            <m:t>,</m:t>
                          </m:r>
                        </m:e>
                      </m:nary>
                    </m:oMath>
                  </m:oMathPara>
                </a14:m>
                <a:endParaRPr lang="pl-PL" dirty="0"/>
              </a:p>
            </p:txBody>
          </p:sp>
        </mc:Choice>
        <mc:Fallback>
          <p:sp>
            <p:nvSpPr>
              <p:cNvPr id="16" name="Prostokąt 15"/>
              <p:cNvSpPr>
                <a:spLocks noRot="1" noChangeAspect="1" noMove="1" noResize="1" noEditPoints="1" noAdjustHandles="1" noChangeArrowheads="1" noChangeShapeType="1" noTextEdit="1"/>
              </p:cNvSpPr>
              <p:nvPr/>
            </p:nvSpPr>
            <p:spPr>
              <a:xfrm>
                <a:off x="3093203" y="3779303"/>
                <a:ext cx="2647776" cy="689997"/>
              </a:xfrm>
              <a:prstGeom prst="rect">
                <a:avLst/>
              </a:prstGeom>
              <a:blipFill rotWithShape="1">
                <a:blip r:embed="rId4"/>
                <a:stretch>
                  <a:fillRect/>
                </a:stretch>
              </a:blipFill>
            </p:spPr>
            <p:txBody>
              <a:bodyPr/>
              <a:lstStyle/>
              <a:p>
                <a:r>
                  <a:rPr lang="pl-PL">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ole tekstowe 5"/>
          <p:cNvSpPr txBox="1">
            <a:spLocks noChangeArrowheads="1"/>
          </p:cNvSpPr>
          <p:nvPr/>
        </p:nvSpPr>
        <p:spPr bwMode="auto">
          <a:xfrm>
            <a:off x="179388" y="404813"/>
            <a:ext cx="881538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Clr>
                <a:srgbClr val="FF0000"/>
              </a:buClr>
              <a:buFont typeface="Wingdings" pitchFamily="2" charset="2"/>
              <a:buChar char="Ø"/>
            </a:pPr>
            <a:r>
              <a:rPr lang="pl-PL" sz="2000" dirty="0" smtClean="0"/>
              <a:t>Eksperyment:</a:t>
            </a:r>
          </a:p>
          <a:p>
            <a:pPr marL="0" indent="0" algn="just" eaLnBrk="1" hangingPunct="1">
              <a:buClr>
                <a:srgbClr val="FF0000"/>
              </a:buClr>
            </a:pPr>
            <a:endParaRPr lang="pl-PL" sz="2000" dirty="0" smtClean="0"/>
          </a:p>
          <a:p>
            <a:pPr marL="0" indent="0" algn="just" eaLnBrk="1" hangingPunct="1">
              <a:buClr>
                <a:srgbClr val="FF0000"/>
              </a:buClr>
            </a:pPr>
            <a:endParaRPr lang="pl-PL" sz="2000" dirty="0"/>
          </a:p>
          <a:p>
            <a:pPr marL="0" indent="0" algn="just" eaLnBrk="1" hangingPunct="1">
              <a:buClr>
                <a:srgbClr val="FF0000"/>
              </a:buClr>
            </a:pPr>
            <a:endParaRPr lang="pl-PL" sz="2000" dirty="0" smtClean="0"/>
          </a:p>
          <a:p>
            <a:pPr marL="0" indent="0" algn="just" eaLnBrk="1" hangingPunct="1">
              <a:buClr>
                <a:srgbClr val="FF0000"/>
              </a:buClr>
            </a:pPr>
            <a:r>
              <a:rPr lang="pl-PL" sz="2000" dirty="0" smtClean="0"/>
              <a:t>Do </a:t>
            </a:r>
            <a:r>
              <a:rPr lang="pl-PL" sz="2000" dirty="0"/>
              <a:t>eksperymentu wybrano 4 sygnały </a:t>
            </a:r>
            <a:r>
              <a:rPr lang="pl-PL" sz="2000" dirty="0" smtClean="0"/>
              <a:t>audio (muzyka poważna, fragment recytatorski, muzyka rokowa, śpiew), które </a:t>
            </a:r>
            <a:r>
              <a:rPr lang="pl-PL" sz="2000" dirty="0"/>
              <a:t>poddano </a:t>
            </a:r>
            <a:r>
              <a:rPr lang="pl-PL" sz="2000" dirty="0" err="1"/>
              <a:t>transmultipleksacji</a:t>
            </a:r>
            <a:r>
              <a:rPr lang="pl-PL" sz="2000" dirty="0"/>
              <a:t> </a:t>
            </a:r>
            <a:r>
              <a:rPr lang="pl-PL" sz="2000" dirty="0" smtClean="0"/>
              <a:t/>
            </a:r>
            <a:br>
              <a:rPr lang="pl-PL" sz="2000" dirty="0" smtClean="0"/>
            </a:br>
            <a:r>
              <a:rPr lang="pl-PL" sz="2000" dirty="0" smtClean="0"/>
              <a:t>w </a:t>
            </a:r>
            <a:r>
              <a:rPr lang="pl-PL" sz="2000" dirty="0"/>
              <a:t>układzie 4-wejściowego </a:t>
            </a:r>
            <a:r>
              <a:rPr lang="pl-PL" sz="2000" dirty="0" err="1"/>
              <a:t>transmultipleksera</a:t>
            </a:r>
            <a:r>
              <a:rPr lang="pl-PL" sz="2000" dirty="0"/>
              <a:t> z filtrami typu FIR 8-go rzędu </a:t>
            </a:r>
            <a:r>
              <a:rPr lang="pl-PL" sz="2000" dirty="0" smtClean="0"/>
              <a:t/>
            </a:r>
            <a:br>
              <a:rPr lang="pl-PL" sz="2000" dirty="0" smtClean="0"/>
            </a:br>
            <a:r>
              <a:rPr lang="pl-PL" sz="2000" dirty="0" smtClean="0"/>
              <a:t>i </a:t>
            </a:r>
            <a:r>
              <a:rPr lang="pl-PL" sz="2000" dirty="0"/>
              <a:t>jednostkowym </a:t>
            </a:r>
            <a:r>
              <a:rPr lang="pl-PL" sz="2000" dirty="0" smtClean="0"/>
              <a:t>opóźnieniu, </a:t>
            </a:r>
            <a:r>
              <a:rPr lang="pl-PL" sz="2000" dirty="0"/>
              <a:t>uzyskanymi w procedurze numerycznej (wskaźnik </a:t>
            </a:r>
            <a:r>
              <a:rPr lang="pl-PL" sz="2000" dirty="0" smtClean="0"/>
              <a:t>jakości </a:t>
            </a:r>
            <a:r>
              <a:rPr lang="pl-PL" sz="2000" i="1" dirty="0" err="1" smtClean="0"/>
              <a:t>Q</a:t>
            </a:r>
            <a:r>
              <a:rPr lang="pl-PL" sz="2000" i="1" baseline="-25000" dirty="0" err="1" smtClean="0"/>
              <a:t>min</a:t>
            </a:r>
            <a:r>
              <a:rPr lang="pl-PL" sz="2000" dirty="0" smtClean="0"/>
              <a:t>=1,713</a:t>
            </a:r>
            <a:r>
              <a:rPr lang="pl-PL" sz="2000" baseline="30000" dirty="0" smtClean="0"/>
              <a:t>.</a:t>
            </a:r>
            <a:r>
              <a:rPr lang="pl-PL" sz="2000" dirty="0" smtClean="0"/>
              <a:t>10</a:t>
            </a:r>
            <a:r>
              <a:rPr lang="pl-PL" sz="2000" baseline="30000" dirty="0" smtClean="0"/>
              <a:t>-6</a:t>
            </a:r>
            <a:r>
              <a:rPr lang="pl-PL" sz="2000" dirty="0" smtClean="0"/>
              <a:t>). </a:t>
            </a:r>
            <a:r>
              <a:rPr lang="pl-PL" sz="2000" dirty="0"/>
              <a:t>Sygnał złożony zmodulowano prostymi modulacjami (ASK, FSK, PSK) i przesłano zaszumionym kanałem komunikacyjnym z addytywnym szumem białym. Po demodulacji sygnały oryginalne zrekonstruowano. Nie zaobserwowano różnicy pomiędzy sygnałami oryginalnymi i sygnałami zrekonstruowanymi (ocena słuchowa). </a:t>
            </a:r>
          </a:p>
          <a:p>
            <a:pPr marL="0" indent="0" algn="just" eaLnBrk="1" hangingPunct="1">
              <a:buClr>
                <a:srgbClr val="FF0000"/>
              </a:buClr>
            </a:pPr>
            <a:endParaRPr lang="pl-PL" sz="2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az 4" descr="Rys1.png"/>
          <p:cNvPicPr/>
          <p:nvPr/>
        </p:nvPicPr>
        <p:blipFill>
          <a:blip r:embed="rId3" cstate="print"/>
          <a:stretch>
            <a:fillRect/>
          </a:stretch>
        </p:blipFill>
        <p:spPr>
          <a:xfrm>
            <a:off x="1547664" y="1556793"/>
            <a:ext cx="5616624" cy="3734890"/>
          </a:xfrm>
          <a:prstGeom prst="rect">
            <a:avLst/>
          </a:prstGeom>
        </p:spPr>
      </p:pic>
      <p:sp>
        <p:nvSpPr>
          <p:cNvPr id="6" name="Prostokąt 5"/>
          <p:cNvSpPr/>
          <p:nvPr/>
        </p:nvSpPr>
        <p:spPr>
          <a:xfrm>
            <a:off x="1179916" y="5244553"/>
            <a:ext cx="6120680" cy="369332"/>
          </a:xfrm>
          <a:prstGeom prst="rect">
            <a:avLst/>
          </a:prstGeom>
        </p:spPr>
        <p:txBody>
          <a:bodyPr wrap="square">
            <a:spAutoFit/>
          </a:bodyPr>
          <a:lstStyle/>
          <a:p>
            <a:pPr algn="ctr"/>
            <a:r>
              <a:rPr lang="pl-PL" dirty="0" smtClean="0">
                <a:effectLst/>
                <a:latin typeface="Times New Roman"/>
                <a:ea typeface="Times New Roman"/>
              </a:rPr>
              <a:t>Przebieg sygnału złożonego 4-wejściowego </a:t>
            </a:r>
            <a:r>
              <a:rPr lang="pl-PL" dirty="0" err="1" smtClean="0">
                <a:effectLst/>
                <a:latin typeface="Times New Roman"/>
                <a:ea typeface="Times New Roman"/>
              </a:rPr>
              <a:t>transmultipleksera</a:t>
            </a:r>
            <a:r>
              <a:rPr lang="pl-PL" dirty="0" smtClean="0">
                <a:effectLst/>
                <a:latin typeface="Times New Roman"/>
                <a:ea typeface="Times New Roman"/>
              </a:rPr>
              <a:t>.</a:t>
            </a:r>
            <a:endParaRPr lang="pl-PL" dirty="0"/>
          </a:p>
        </p:txBody>
      </p:sp>
      <p:sp>
        <p:nvSpPr>
          <p:cNvPr id="7" name="pole tekstowe 5"/>
          <p:cNvSpPr txBox="1">
            <a:spLocks noChangeArrowheads="1"/>
          </p:cNvSpPr>
          <p:nvPr/>
        </p:nvSpPr>
        <p:spPr bwMode="auto">
          <a:xfrm>
            <a:off x="179388" y="260648"/>
            <a:ext cx="8815387"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buClr>
                <a:srgbClr val="FF0000"/>
              </a:buClr>
              <a:buFont typeface="Wingdings" pitchFamily="2" charset="2"/>
              <a:buChar char="Ø"/>
            </a:pPr>
            <a:r>
              <a:rPr lang="pl-PL" sz="2000" b="1" dirty="0" smtClean="0">
                <a:latin typeface="Times New Roman" pitchFamily="18" charset="0"/>
                <a:cs typeface="Times New Roman" pitchFamily="18" charset="0"/>
              </a:rPr>
              <a:t>Sygnał </a:t>
            </a:r>
            <a:r>
              <a:rPr lang="pl-PL" sz="2000" b="1" dirty="0">
                <a:latin typeface="Times New Roman" pitchFamily="18" charset="0"/>
                <a:cs typeface="Times New Roman" pitchFamily="18" charset="0"/>
              </a:rPr>
              <a:t>złożony charakteryzuje się większą dynamiką zmian kolejnych próbek od poszczególnych próbek sygnałów </a:t>
            </a:r>
            <a:r>
              <a:rPr lang="pl-PL" sz="2000" b="1" dirty="0" smtClean="0">
                <a:latin typeface="Times New Roman" pitchFamily="18" charset="0"/>
                <a:cs typeface="Times New Roman" pitchFamily="18" charset="0"/>
              </a:rPr>
              <a:t>wejściowych</a:t>
            </a:r>
          </a:p>
          <a:p>
            <a:pPr algn="ctr" eaLnBrk="1" hangingPunct="1">
              <a:buClr>
                <a:srgbClr val="FF0000"/>
              </a:buClr>
              <a:buFont typeface="Wingdings" pitchFamily="2" charset="2"/>
              <a:buChar char="Ø"/>
            </a:pPr>
            <a:r>
              <a:rPr lang="pl-PL" sz="2000" b="1" dirty="0">
                <a:latin typeface="Times New Roman" pitchFamily="18" charset="0"/>
                <a:cs typeface="Times New Roman" pitchFamily="18" charset="0"/>
              </a:rPr>
              <a:t>D</a:t>
            </a:r>
            <a:r>
              <a:rPr lang="pl-PL" sz="2000" b="1" dirty="0" smtClean="0">
                <a:latin typeface="Times New Roman" pitchFamily="18" charset="0"/>
                <a:cs typeface="Times New Roman" pitchFamily="18" charset="0"/>
              </a:rPr>
              <a:t>owolna </a:t>
            </a:r>
            <a:r>
              <a:rPr lang="pl-PL" sz="2000" b="1" dirty="0">
                <a:latin typeface="Times New Roman" pitchFamily="18" charset="0"/>
                <a:cs typeface="Times New Roman" pitchFamily="18" charset="0"/>
              </a:rPr>
              <a:t>próbka w sygnale złożonym zawiera fragment informacji ze wszystkich sygnałów wejściowych. </a:t>
            </a:r>
          </a:p>
          <a:p>
            <a:pPr algn="ctr" eaLnBrk="1" hangingPunct="1">
              <a:buClr>
                <a:srgbClr val="FF0000"/>
              </a:buClr>
              <a:buFont typeface="Wingdings" pitchFamily="2" charset="2"/>
              <a:buChar char="Ø"/>
            </a:pPr>
            <a:endParaRPr lang="pl-PL"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682120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az 4" descr="rys_3.png"/>
          <p:cNvPicPr/>
          <p:nvPr/>
        </p:nvPicPr>
        <p:blipFill>
          <a:blip r:embed="rId3" cstate="print"/>
          <a:stretch>
            <a:fillRect/>
          </a:stretch>
        </p:blipFill>
        <p:spPr>
          <a:xfrm>
            <a:off x="1259632" y="1844824"/>
            <a:ext cx="6049218" cy="4104455"/>
          </a:xfrm>
          <a:prstGeom prst="rect">
            <a:avLst/>
          </a:prstGeom>
        </p:spPr>
      </p:pic>
      <p:sp>
        <p:nvSpPr>
          <p:cNvPr id="6" name="Prostokąt 5"/>
          <p:cNvSpPr/>
          <p:nvPr/>
        </p:nvSpPr>
        <p:spPr>
          <a:xfrm>
            <a:off x="1331640" y="835936"/>
            <a:ext cx="6912768" cy="1015663"/>
          </a:xfrm>
          <a:prstGeom prst="rect">
            <a:avLst/>
          </a:prstGeom>
        </p:spPr>
        <p:txBody>
          <a:bodyPr wrap="square">
            <a:spAutoFit/>
          </a:bodyPr>
          <a:lstStyle/>
          <a:p>
            <a:pPr algn="ctr"/>
            <a:r>
              <a:rPr lang="pl-PL" sz="2000" dirty="0" smtClean="0">
                <a:effectLst/>
                <a:latin typeface="Times New Roman"/>
                <a:ea typeface="Times New Roman"/>
              </a:rPr>
              <a:t>Prawdopodobieństwo wystąpienia błędu sygnału złożonego  transmitowanego w zaszumionym kanale komunikacyjnym dla przypadku modulacji ASK, FSK i PSK</a:t>
            </a:r>
            <a:endParaRPr lang="pl-PL" sz="2000" dirty="0"/>
          </a:p>
        </p:txBody>
      </p:sp>
    </p:spTree>
    <p:extLst>
      <p:ext uri="{BB962C8B-B14F-4D97-AF65-F5344CB8AC3E}">
        <p14:creationId xmlns:p14="http://schemas.microsoft.com/office/powerpoint/2010/main" val="201538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e tekstowe 5"/>
          <p:cNvSpPr txBox="1">
            <a:spLocks noChangeArrowheads="1"/>
          </p:cNvSpPr>
          <p:nvPr/>
        </p:nvSpPr>
        <p:spPr bwMode="auto">
          <a:xfrm>
            <a:off x="179387" y="188640"/>
            <a:ext cx="8815387" cy="630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ctr" eaLnBrk="1" hangingPunct="1">
              <a:buClr>
                <a:srgbClr val="FF0000"/>
              </a:buClr>
            </a:pPr>
            <a:r>
              <a:rPr lang="pl-PL" sz="2000" b="1" dirty="0" smtClean="0">
                <a:latin typeface="Times New Roman" pitchFamily="18" charset="0"/>
                <a:cs typeface="Times New Roman" pitchFamily="18" charset="0"/>
              </a:rPr>
              <a:t>Podsumowanie</a:t>
            </a:r>
          </a:p>
          <a:p>
            <a:pPr marL="0" indent="0" algn="just" eaLnBrk="1" hangingPunct="1">
              <a:buClr>
                <a:srgbClr val="FF0000"/>
              </a:buClr>
            </a:pPr>
            <a:endParaRPr lang="pl-PL" sz="2000" dirty="0" smtClean="0"/>
          </a:p>
          <a:p>
            <a:pPr indent="252095" algn="just">
              <a:spcAft>
                <a:spcPts val="0"/>
              </a:spcAft>
            </a:pPr>
            <a:r>
              <a:rPr lang="pl-PL" b="1" dirty="0" smtClean="0">
                <a:effectLst/>
                <a:latin typeface="Times New Roman"/>
                <a:ea typeface="Times New Roman"/>
              </a:rPr>
              <a:t>Wzrost przepływności informacji cyfrowej wynikający ze wzrostu liczby użytkowników, liczby zainstalowanych urządzeń pomiarowych na obiektach lub tendencji do coraz częstszych pomiarów skutkuje powszechnym brakiem pasma transmisyjnego. Aby temu zapobiec można zastosować </a:t>
            </a:r>
            <a:r>
              <a:rPr lang="pl-PL" b="1" dirty="0" err="1" smtClean="0">
                <a:effectLst/>
                <a:latin typeface="Times New Roman"/>
                <a:ea typeface="Times New Roman"/>
              </a:rPr>
              <a:t>transmultipleksację</a:t>
            </a:r>
            <a:r>
              <a:rPr lang="pl-PL" b="1" dirty="0" smtClean="0">
                <a:effectLst/>
                <a:latin typeface="Times New Roman"/>
                <a:ea typeface="Times New Roman"/>
              </a:rPr>
              <a:t> niezależnych sygnałów cyfrowych do sygnału złożonego, który z kolei może być modulowany cyfrowo i transmitowany w dowolnym paśmie częstotliwości. Takie rozwiązanie pozwala optymalnie wykorzystać dostępne zakresy częstotliwości – zamiast oddzielnych kanałów odseparowanych częstotliwościowo jeden wspólny kanał. </a:t>
            </a:r>
          </a:p>
          <a:p>
            <a:r>
              <a:rPr lang="pl-PL" b="1" dirty="0" smtClean="0">
                <a:effectLst/>
                <a:latin typeface="Times New Roman"/>
                <a:ea typeface="Times New Roman"/>
              </a:rPr>
              <a:t>		Interferencje i przesłuchy spowodowane filtracją cyfrowa w nadajniku są minimalne. Wynika to z ortogonalności zespołów filtrów </a:t>
            </a:r>
            <a:r>
              <a:rPr lang="pl-PL" b="1" dirty="0" err="1" smtClean="0">
                <a:effectLst/>
                <a:latin typeface="Times New Roman"/>
                <a:ea typeface="Times New Roman"/>
              </a:rPr>
              <a:t>transmultiplekserów</a:t>
            </a:r>
            <a:r>
              <a:rPr lang="pl-PL" b="1" dirty="0" smtClean="0">
                <a:effectLst/>
                <a:latin typeface="Times New Roman"/>
                <a:ea typeface="Times New Roman"/>
              </a:rPr>
              <a:t>. Poprawnie zaprojektowane spełniają warunki dokładnej rekonstrukcji. Zniekształcenia może wprowadzać sam kanał transmisyjny, który w większości przypadków jest modelowany addytywnym szumem białym. Przez nieidealny kanał najlepiej przesyłać sygnał złożony z modulacją PSK. Przy ustalonym poziomie szumów modulacje ASK i FSK są gorsze o około 6 </a:t>
            </a:r>
            <a:r>
              <a:rPr lang="pl-PL" b="1" dirty="0" err="1" smtClean="0">
                <a:effectLst/>
                <a:latin typeface="Times New Roman"/>
                <a:ea typeface="Times New Roman"/>
              </a:rPr>
              <a:t>dB</a:t>
            </a:r>
            <a:r>
              <a:rPr lang="pl-PL" b="1" dirty="0" smtClean="0">
                <a:effectLst/>
                <a:latin typeface="Times New Roman"/>
                <a:ea typeface="Times New Roman"/>
              </a:rPr>
              <a:t> (dla BER= 10</a:t>
            </a:r>
            <a:r>
              <a:rPr lang="pl-PL" b="1" baseline="30000" dirty="0" smtClean="0">
                <a:effectLst/>
                <a:latin typeface="Times New Roman"/>
                <a:ea typeface="Times New Roman"/>
              </a:rPr>
              <a:t>-4</a:t>
            </a:r>
            <a:r>
              <a:rPr lang="pl-PL" b="1" dirty="0" smtClean="0">
                <a:effectLst/>
                <a:latin typeface="Times New Roman"/>
                <a:ea typeface="Times New Roman"/>
              </a:rPr>
              <a:t>). Jest to wynik szczególny eksperymentu i w dużej mierze zależy od mocy szumów w kanale. </a:t>
            </a:r>
          </a:p>
          <a:p>
            <a:r>
              <a:rPr lang="pl-PL" b="1" dirty="0">
                <a:latin typeface="Times New Roman"/>
                <a:ea typeface="Times New Roman"/>
              </a:rPr>
              <a:t>	</a:t>
            </a:r>
            <a:r>
              <a:rPr lang="pl-PL" b="1" dirty="0" smtClean="0">
                <a:latin typeface="Times New Roman"/>
                <a:ea typeface="Times New Roman"/>
              </a:rPr>
              <a:t>	</a:t>
            </a:r>
            <a:r>
              <a:rPr lang="pl-PL" b="1" dirty="0" smtClean="0">
                <a:effectLst/>
                <a:latin typeface="Times New Roman"/>
                <a:ea typeface="Times New Roman"/>
              </a:rPr>
              <a:t>Następny etap badań to modulacje wielowartościowe na sygnale złożonym</a:t>
            </a:r>
            <a:endParaRPr lang="pl-PL" b="1" dirty="0"/>
          </a:p>
          <a:p>
            <a:pPr marL="0" indent="0" algn="just" eaLnBrk="1" hangingPunct="1">
              <a:buClr>
                <a:srgbClr val="FF0000"/>
              </a:buClr>
            </a:pPr>
            <a:endParaRPr lang="pl-PL" sz="2000" dirty="0" smtClean="0"/>
          </a:p>
          <a:p>
            <a:pPr marL="0" indent="0" algn="just" eaLnBrk="1" hangingPunct="1">
              <a:buClr>
                <a:srgbClr val="FF0000"/>
              </a:buClr>
            </a:pPr>
            <a:endParaRPr lang="pl-PL"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79051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Obraz 3"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p:nvSpPr>
        <p:spPr bwMode="auto">
          <a:xfrm>
            <a:off x="323850" y="260350"/>
            <a:ext cx="8569325" cy="28622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fontAlgn="auto">
              <a:spcBef>
                <a:spcPct val="50000"/>
              </a:spcBef>
              <a:spcAft>
                <a:spcPts val="0"/>
              </a:spcAft>
              <a:defRPr/>
            </a:pPr>
            <a:r>
              <a:rPr lang="pl-PL" sz="2400" b="1" i="1" dirty="0" err="1">
                <a:latin typeface="Times New Roman" charset="0"/>
              </a:rPr>
              <a:t>Transmultipleksacja</a:t>
            </a:r>
            <a:r>
              <a:rPr lang="pl-PL" sz="2400" b="1" dirty="0">
                <a:solidFill>
                  <a:srgbClr val="FF0000"/>
                </a:solidFill>
                <a:latin typeface="Times New Roman" charset="0"/>
              </a:rPr>
              <a:t> to sposób równoległego łączenia </a:t>
            </a:r>
            <a:br>
              <a:rPr lang="pl-PL" sz="2400" b="1" dirty="0">
                <a:solidFill>
                  <a:srgbClr val="FF0000"/>
                </a:solidFill>
                <a:latin typeface="Times New Roman" charset="0"/>
              </a:rPr>
            </a:br>
            <a:r>
              <a:rPr lang="pl-PL" sz="2400" b="1" dirty="0">
                <a:solidFill>
                  <a:srgbClr val="FF0000"/>
                </a:solidFill>
                <a:latin typeface="Times New Roman" charset="0"/>
              </a:rPr>
              <a:t>i przesyłania wielu niezależnych sygnałów cyfrowych </a:t>
            </a:r>
            <a:br>
              <a:rPr lang="pl-PL" sz="2400" b="1" dirty="0">
                <a:solidFill>
                  <a:srgbClr val="FF0000"/>
                </a:solidFill>
                <a:latin typeface="Times New Roman" charset="0"/>
              </a:rPr>
            </a:br>
            <a:r>
              <a:rPr lang="pl-PL" sz="2400" b="1" dirty="0">
                <a:solidFill>
                  <a:srgbClr val="FF0000"/>
                </a:solidFill>
                <a:latin typeface="Times New Roman" charset="0"/>
              </a:rPr>
              <a:t>w jednym złożonym sygnale przez pojedynczy kanał komunikacyjny. </a:t>
            </a:r>
          </a:p>
          <a:p>
            <a:pPr algn="ctr" fontAlgn="auto">
              <a:spcBef>
                <a:spcPct val="50000"/>
              </a:spcBef>
              <a:spcAft>
                <a:spcPts val="0"/>
              </a:spcAft>
              <a:defRPr/>
            </a:pPr>
            <a:r>
              <a:rPr lang="pl-PL" sz="2400" b="1" dirty="0">
                <a:solidFill>
                  <a:srgbClr val="FF0000"/>
                </a:solidFill>
                <a:latin typeface="Times New Roman" charset="0"/>
              </a:rPr>
              <a:t>Dodatkowo </a:t>
            </a:r>
            <a:r>
              <a:rPr lang="pl-PL" sz="2400" b="1" i="1" dirty="0">
                <a:latin typeface="Times New Roman" charset="0"/>
              </a:rPr>
              <a:t>system </a:t>
            </a:r>
            <a:r>
              <a:rPr lang="pl-PL" sz="2400" b="1" i="1" dirty="0" err="1">
                <a:latin typeface="Times New Roman" charset="0"/>
              </a:rPr>
              <a:t>transmultipleksacji</a:t>
            </a:r>
            <a:r>
              <a:rPr lang="pl-PL" sz="2400" b="1" dirty="0">
                <a:solidFill>
                  <a:srgbClr val="FF0000"/>
                </a:solidFill>
                <a:latin typeface="Times New Roman" charset="0"/>
              </a:rPr>
              <a:t> powinien realizować dokładną rekonstrukcję sygnałów źródłowych z sygnału złożonego. </a:t>
            </a:r>
          </a:p>
        </p:txBody>
      </p:sp>
      <p:pic>
        <p:nvPicPr>
          <p:cNvPr id="3076" name="Picture 5" descr="fig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213100"/>
            <a:ext cx="7848600"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179388" y="260350"/>
            <a:ext cx="868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Clr>
                <a:srgbClr val="FF3300"/>
              </a:buClr>
              <a:buFont typeface="Wingdings" pitchFamily="2" charset="2"/>
              <a:buChar char="Ø"/>
            </a:pPr>
            <a:r>
              <a:rPr lang="pl-PL" sz="2400" b="1">
                <a:latin typeface="Times New Roman" pitchFamily="18" charset="0"/>
                <a:cs typeface="Times New Roman" pitchFamily="18" charset="0"/>
              </a:rPr>
              <a:t> Tradycyjne transmultipleksery, realizujące konwersję</a:t>
            </a:r>
            <a:r>
              <a:rPr lang="pl-PL" sz="2400" b="1">
                <a:latin typeface="Times New Roman" pitchFamily="18" charset="0"/>
              </a:rPr>
              <a:t>  </a:t>
            </a:r>
            <a:br>
              <a:rPr lang="pl-PL" sz="2400" b="1">
                <a:latin typeface="Times New Roman" pitchFamily="18" charset="0"/>
              </a:rPr>
            </a:br>
            <a:r>
              <a:rPr lang="pl-PL" sz="2400" b="1">
                <a:latin typeface="Times New Roman" pitchFamily="18" charset="0"/>
              </a:rPr>
              <a:t>   </a:t>
            </a:r>
            <a:r>
              <a:rPr lang="pl-PL" sz="2400" b="1">
                <a:latin typeface="Times New Roman" pitchFamily="18" charset="0"/>
                <a:cs typeface="Times New Roman" pitchFamily="18" charset="0"/>
              </a:rPr>
              <a:t>TDM</a:t>
            </a:r>
            <a:r>
              <a:rPr lang="pl-PL" sz="2400" b="1">
                <a:latin typeface="Times New Roman" pitchFamily="18" charset="0"/>
                <a:cs typeface="Times New Roman" pitchFamily="18" charset="0"/>
                <a:sym typeface="Symbol" pitchFamily="18" charset="2"/>
              </a:rPr>
              <a:t></a:t>
            </a:r>
            <a:r>
              <a:rPr lang="pl-PL" sz="2400" b="1">
                <a:latin typeface="Times New Roman" pitchFamily="18" charset="0"/>
                <a:cs typeface="Times New Roman" pitchFamily="18" charset="0"/>
              </a:rPr>
              <a:t>FDM</a:t>
            </a:r>
            <a:r>
              <a:rPr lang="pl-PL" sz="2400" b="1">
                <a:latin typeface="Times New Roman" pitchFamily="18" charset="0"/>
                <a:cs typeface="Times New Roman" pitchFamily="18" charset="0"/>
                <a:sym typeface="Symbol" pitchFamily="18" charset="2"/>
              </a:rPr>
              <a:t></a:t>
            </a:r>
            <a:r>
              <a:rPr lang="pl-PL" sz="2400" b="1">
                <a:latin typeface="Times New Roman" pitchFamily="18" charset="0"/>
                <a:cs typeface="Times New Roman" pitchFamily="18" charset="0"/>
              </a:rPr>
              <a:t>TDM, wykorzystują </a:t>
            </a:r>
            <a:r>
              <a:rPr lang="pl-PL" sz="2400" b="1">
                <a:latin typeface="Times New Roman" pitchFamily="18" charset="0"/>
              </a:rPr>
              <a:t>idealne </a:t>
            </a:r>
            <a:r>
              <a:rPr lang="pl-PL" sz="2400" b="1">
                <a:latin typeface="Times New Roman" pitchFamily="18" charset="0"/>
                <a:cs typeface="Times New Roman" pitchFamily="18" charset="0"/>
              </a:rPr>
              <a:t>filtry</a:t>
            </a:r>
            <a:r>
              <a:rPr lang="pl-PL" sz="2400" b="1">
                <a:latin typeface="Times New Roman" pitchFamily="18" charset="0"/>
              </a:rPr>
              <a:t> </a:t>
            </a:r>
            <a:br>
              <a:rPr lang="pl-PL" sz="2400" b="1">
                <a:latin typeface="Times New Roman" pitchFamily="18" charset="0"/>
              </a:rPr>
            </a:br>
            <a:r>
              <a:rPr lang="pl-PL" sz="2400" b="1">
                <a:latin typeface="Times New Roman" pitchFamily="18" charset="0"/>
              </a:rPr>
              <a:t>   </a:t>
            </a:r>
            <a:r>
              <a:rPr lang="pl-PL" sz="2400" b="1">
                <a:latin typeface="Times New Roman" pitchFamily="18" charset="0"/>
                <a:cs typeface="Times New Roman" pitchFamily="18" charset="0"/>
              </a:rPr>
              <a:t>pasmowoprzepustowe o szerokości pasma</a:t>
            </a:r>
            <a:r>
              <a:rPr lang="pl-PL" sz="2400" b="1">
                <a:latin typeface="Times New Roman" pitchFamily="18" charset="0"/>
              </a:rPr>
              <a:t> (ang. </a:t>
            </a:r>
            <a:r>
              <a:rPr lang="pl-PL" sz="2400" b="1" i="1">
                <a:latin typeface="Times New Roman" pitchFamily="18" charset="0"/>
              </a:rPr>
              <a:t>brick-wall</a:t>
            </a:r>
            <a:r>
              <a:rPr lang="pl-PL" sz="2400" b="1">
                <a:latin typeface="Times New Roman" pitchFamily="18" charset="0"/>
              </a:rPr>
              <a:t>). </a:t>
            </a:r>
            <a:br>
              <a:rPr lang="pl-PL" sz="2400" b="1">
                <a:latin typeface="Times New Roman" pitchFamily="18" charset="0"/>
              </a:rPr>
            </a:br>
            <a:r>
              <a:rPr lang="pl-PL" sz="2400" b="1">
                <a:latin typeface="Times New Roman" pitchFamily="18" charset="0"/>
              </a:rPr>
              <a:t>W praktyce pasma nachodzą na siebie i występuje zjawisko przesłuchów sąsiednich kanałów. </a:t>
            </a:r>
          </a:p>
        </p:txBody>
      </p:sp>
      <p:pic>
        <p:nvPicPr>
          <p:cNvPr id="4099" name="Picture 5" descr="Fig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349500"/>
            <a:ext cx="5400675"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Obraz 6" descr="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858962"/>
          </a:xfrm>
        </p:spPr>
        <p:txBody>
          <a:bodyPr/>
          <a:lstStyle/>
          <a:p>
            <a:pPr marL="342900" indent="-342900" eaLnBrk="1" hangingPunct="1">
              <a:spcBef>
                <a:spcPct val="50000"/>
              </a:spcBef>
              <a:buClr>
                <a:srgbClr val="FF0000"/>
              </a:buClr>
              <a:buFont typeface="Wingdings" pitchFamily="2" charset="2"/>
              <a:buChar char="Ø"/>
              <a:defRPr/>
            </a:pPr>
            <a:r>
              <a:rPr lang="pl-PL" sz="2400" b="1" dirty="0" err="1" smtClean="0">
                <a:solidFill>
                  <a:prstClr val="black"/>
                </a:solidFill>
                <a:latin typeface="Times New Roman" pitchFamily="18" charset="0"/>
                <a:ea typeface="+mn-ea"/>
                <a:cs typeface="+mn-cs"/>
              </a:rPr>
              <a:t>Transmultipleksery</a:t>
            </a:r>
            <a:r>
              <a:rPr lang="pl-PL" sz="2400" b="1" dirty="0" smtClean="0">
                <a:solidFill>
                  <a:prstClr val="black"/>
                </a:solidFill>
                <a:latin typeface="Times New Roman" pitchFamily="18" charset="0"/>
                <a:ea typeface="+mn-ea"/>
                <a:cs typeface="+mn-cs"/>
              </a:rPr>
              <a:t> z odpowiednio zaprojektowanymi filtrami syntezy i analizy realizują dokładną rekonstrukcję sygnałów źródłowych z sygnału złożonego – mimo, że ich charakterystyki częstotliwościowe pokrywają się. </a:t>
            </a:r>
            <a:endParaRPr lang="pl-PL" sz="2400" b="1" dirty="0">
              <a:solidFill>
                <a:prstClr val="black"/>
              </a:solidFill>
              <a:latin typeface="Times New Roman" pitchFamily="18" charset="0"/>
              <a:ea typeface="+mn-ea"/>
              <a:cs typeface="+mn-cs"/>
            </a:endParaRPr>
          </a:p>
        </p:txBody>
      </p:sp>
      <p:pic>
        <p:nvPicPr>
          <p:cNvPr id="5123" name="Picture 8"/>
          <p:cNvPicPr>
            <a:picLocks noChangeAspect="1" noChangeArrowheads="1"/>
          </p:cNvPicPr>
          <p:nvPr/>
        </p:nvPicPr>
        <p:blipFill>
          <a:blip r:embed="rId2">
            <a:extLst>
              <a:ext uri="{28A0092B-C50C-407E-A947-70E740481C1C}">
                <a14:useLocalDpi xmlns:a14="http://schemas.microsoft.com/office/drawing/2010/main" val="0"/>
              </a:ext>
            </a:extLst>
          </a:blip>
          <a:srcRect l="2025" t="4500" b="900"/>
          <a:stretch>
            <a:fillRect/>
          </a:stretch>
        </p:blipFill>
        <p:spPr bwMode="auto">
          <a:xfrm>
            <a:off x="395288" y="2492375"/>
            <a:ext cx="4248150" cy="317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10"/>
          <p:cNvPicPr>
            <a:picLocks noChangeArrowheads="1"/>
          </p:cNvPicPr>
          <p:nvPr/>
        </p:nvPicPr>
        <p:blipFill>
          <a:blip r:embed="rId3">
            <a:extLst>
              <a:ext uri="{28A0092B-C50C-407E-A947-70E740481C1C}">
                <a14:useLocalDpi xmlns:a14="http://schemas.microsoft.com/office/drawing/2010/main" val="0"/>
              </a:ext>
            </a:extLst>
          </a:blip>
          <a:srcRect l="2025" t="4500" b="900"/>
          <a:stretch>
            <a:fillRect/>
          </a:stretch>
        </p:blipFill>
        <p:spPr bwMode="auto">
          <a:xfrm>
            <a:off x="4572000" y="2479675"/>
            <a:ext cx="3887788"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3938" y="5672138"/>
            <a:ext cx="299085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9675" y="5594350"/>
            <a:ext cx="299085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Obraz 7" descr="logo.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ChangeArrowheads="1"/>
          </p:cNvSpPr>
          <p:nvPr/>
        </p:nvSpPr>
        <p:spPr bwMode="auto">
          <a:xfrm>
            <a:off x="250825" y="404813"/>
            <a:ext cx="8642350"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457200" indent="-457200" algn="ctr">
              <a:buClr>
                <a:srgbClr val="FF0000"/>
              </a:buClr>
              <a:buSzPct val="100000"/>
              <a:buFont typeface="Wingdings" pitchFamily="2" charset="2"/>
              <a:buChar char="Ø"/>
            </a:pPr>
            <a:r>
              <a:rPr lang="pl-PL" sz="2400" b="1">
                <a:latin typeface="Times New Roman" pitchFamily="18" charset="0"/>
                <a:cs typeface="Times New Roman" pitchFamily="18" charset="0"/>
              </a:rPr>
              <a:t>Transmultiplesery operują na danych cyfrowych – stąd możliwe filtry do zastosowania to filtry typu FIR lub IIR – dla zapewnienia stabilności systemu zwykle wybierane są filtry typu FIR </a:t>
            </a:r>
            <a:r>
              <a:rPr lang="pl-PL" sz="2400">
                <a:solidFill>
                  <a:schemeClr val="tx2"/>
                </a:solidFill>
                <a:latin typeface="Times New Roman" pitchFamily="18" charset="0"/>
                <a:cs typeface="Times New Roman" pitchFamily="18" charset="0"/>
              </a:rPr>
              <a:t> </a:t>
            </a:r>
            <a:endParaRPr lang="en-GB" sz="2400">
              <a:solidFill>
                <a:schemeClr val="tx2"/>
              </a:solidFill>
              <a:latin typeface="Times New Roman" pitchFamily="18" charset="0"/>
              <a:cs typeface="Times New Roman" pitchFamily="18" charset="0"/>
            </a:endParaRPr>
          </a:p>
          <a:p>
            <a:pPr marL="457200" indent="-457200" algn="ctr">
              <a:buClr>
                <a:srgbClr val="FF0000"/>
              </a:buClr>
              <a:buSzPct val="100000"/>
              <a:buFont typeface="Wingdings" pitchFamily="2" charset="2"/>
              <a:buChar char="Ø"/>
            </a:pPr>
            <a:endParaRPr lang="en-GB" sz="2800">
              <a:solidFill>
                <a:schemeClr val="tx2"/>
              </a:solidFill>
              <a:latin typeface="Calibri" pitchFamily="34" charset="0"/>
            </a:endParaRPr>
          </a:p>
        </p:txBody>
      </p:sp>
      <p:grpSp>
        <p:nvGrpSpPr>
          <p:cNvPr id="6147" name="Group 8"/>
          <p:cNvGrpSpPr>
            <a:grpSpLocks/>
          </p:cNvGrpSpPr>
          <p:nvPr/>
        </p:nvGrpSpPr>
        <p:grpSpPr bwMode="auto">
          <a:xfrm>
            <a:off x="3049588" y="1847850"/>
            <a:ext cx="2808287" cy="992188"/>
            <a:chOff x="1845" y="912"/>
            <a:chExt cx="1899" cy="671"/>
          </a:xfrm>
        </p:grpSpPr>
        <p:sp>
          <p:nvSpPr>
            <p:cNvPr id="6179" name="Rectangle 9"/>
            <p:cNvSpPr>
              <a:spLocks noChangeAspect="1" noChangeArrowheads="1"/>
            </p:cNvSpPr>
            <p:nvPr/>
          </p:nvSpPr>
          <p:spPr bwMode="auto">
            <a:xfrm>
              <a:off x="2527" y="1062"/>
              <a:ext cx="519" cy="521"/>
            </a:xfrm>
            <a:prstGeom prst="rect">
              <a:avLst/>
            </a:prstGeom>
            <a:solidFill>
              <a:srgbClr val="FFFF00"/>
            </a:solidFill>
            <a:ln w="25400">
              <a:solidFill>
                <a:schemeClr val="tx2"/>
              </a:solidFill>
              <a:miter lim="800000"/>
              <a:headEnd/>
              <a:tailEnd/>
            </a:ln>
          </p:spPr>
          <p:txBody>
            <a:bodyPr wrap="none" anchor="ctr"/>
            <a:lstStyle/>
            <a:p>
              <a:endParaRPr lang="pl-PL">
                <a:latin typeface="Calibri" pitchFamily="34" charset="0"/>
              </a:endParaRPr>
            </a:p>
          </p:txBody>
        </p:sp>
        <p:graphicFrame>
          <p:nvGraphicFramePr>
            <p:cNvPr id="6180" name="Object 2"/>
            <p:cNvGraphicFramePr>
              <a:graphicFrameLocks noChangeAspect="1"/>
            </p:cNvGraphicFramePr>
            <p:nvPr/>
          </p:nvGraphicFramePr>
          <p:xfrm>
            <a:off x="1928" y="912"/>
            <a:ext cx="330" cy="355"/>
          </p:xfrm>
          <a:graphic>
            <a:graphicData uri="http://schemas.openxmlformats.org/presentationml/2006/ole">
              <mc:AlternateContent xmlns:mc="http://schemas.openxmlformats.org/markup-compatibility/2006">
                <mc:Choice xmlns:v="urn:schemas-microsoft-com:vml" Requires="v">
                  <p:oleObj spid="_x0000_s6227" name="Równanie" r:id="rId3" imgW="190417" imgH="203112" progId="Equation.3">
                    <p:embed/>
                  </p:oleObj>
                </mc:Choice>
                <mc:Fallback>
                  <p:oleObj name="Równanie" r:id="rId3" imgW="190417" imgH="20311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 y="912"/>
                          <a:ext cx="330"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81" name="Object 3"/>
            <p:cNvGraphicFramePr>
              <a:graphicFrameLocks noChangeAspect="1"/>
            </p:cNvGraphicFramePr>
            <p:nvPr/>
          </p:nvGraphicFramePr>
          <p:xfrm>
            <a:off x="3151" y="912"/>
            <a:ext cx="423" cy="355"/>
          </p:xfrm>
          <a:graphic>
            <a:graphicData uri="http://schemas.openxmlformats.org/presentationml/2006/ole">
              <mc:AlternateContent xmlns:mc="http://schemas.openxmlformats.org/markup-compatibility/2006">
                <mc:Choice xmlns:v="urn:schemas-microsoft-com:vml" Requires="v">
                  <p:oleObj spid="_x0000_s6228" name="Równanie" r:id="rId5" imgW="241195" imgH="203112" progId="Equation.3">
                    <p:embed/>
                  </p:oleObj>
                </mc:Choice>
                <mc:Fallback>
                  <p:oleObj name="Równanie" r:id="rId5" imgW="241195" imgH="203112"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51" y="912"/>
                          <a:ext cx="423"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6182" name="AutoShape 12"/>
            <p:cNvCxnSpPr>
              <a:cxnSpLocks noChangeAspect="1" noChangeShapeType="1"/>
              <a:endCxn id="6179" idx="1"/>
            </p:cNvCxnSpPr>
            <p:nvPr/>
          </p:nvCxnSpPr>
          <p:spPr bwMode="auto">
            <a:xfrm>
              <a:off x="1845" y="1323"/>
              <a:ext cx="674" cy="0"/>
            </a:xfrm>
            <a:prstGeom prst="straightConnector1">
              <a:avLst/>
            </a:prstGeom>
            <a:noFill/>
            <a:ln w="31750">
              <a:solidFill>
                <a:schemeClr val="tx1"/>
              </a:solidFill>
              <a:round/>
              <a:headEnd/>
              <a:tailEnd type="triangle" w="lg" len="med"/>
            </a:ln>
            <a:extLst>
              <a:ext uri="{909E8E84-426E-40DD-AFC4-6F175D3DCCD1}">
                <a14:hiddenFill xmlns:a14="http://schemas.microsoft.com/office/drawing/2010/main">
                  <a:noFill/>
                </a14:hiddenFill>
              </a:ext>
            </a:extLst>
          </p:spPr>
        </p:cxnSp>
        <p:cxnSp>
          <p:nvCxnSpPr>
            <p:cNvPr id="6183" name="AutoShape 13"/>
            <p:cNvCxnSpPr>
              <a:cxnSpLocks noChangeAspect="1" noChangeShapeType="1"/>
            </p:cNvCxnSpPr>
            <p:nvPr/>
          </p:nvCxnSpPr>
          <p:spPr bwMode="auto">
            <a:xfrm>
              <a:off x="3070" y="1294"/>
              <a:ext cx="674" cy="0"/>
            </a:xfrm>
            <a:prstGeom prst="straightConnector1">
              <a:avLst/>
            </a:prstGeom>
            <a:noFill/>
            <a:ln w="31750">
              <a:solidFill>
                <a:schemeClr val="tx1"/>
              </a:solidFill>
              <a:round/>
              <a:headEnd/>
              <a:tailEnd type="triangle" w="lg" len="med"/>
            </a:ln>
            <a:extLst>
              <a:ext uri="{909E8E84-426E-40DD-AFC4-6F175D3DCCD1}">
                <a14:hiddenFill xmlns:a14="http://schemas.microsoft.com/office/drawing/2010/main">
                  <a:noFill/>
                </a14:hiddenFill>
              </a:ext>
            </a:extLst>
          </p:spPr>
        </p:cxnSp>
        <p:graphicFrame>
          <p:nvGraphicFramePr>
            <p:cNvPr id="6184" name="Object 4"/>
            <p:cNvGraphicFramePr>
              <a:graphicFrameLocks noChangeAspect="1"/>
            </p:cNvGraphicFramePr>
            <p:nvPr/>
          </p:nvGraphicFramePr>
          <p:xfrm>
            <a:off x="2569" y="1077"/>
            <a:ext cx="501" cy="429"/>
          </p:xfrm>
          <a:graphic>
            <a:graphicData uri="http://schemas.openxmlformats.org/presentationml/2006/ole">
              <mc:AlternateContent xmlns:mc="http://schemas.openxmlformats.org/markup-compatibility/2006">
                <mc:Choice xmlns:v="urn:schemas-microsoft-com:vml" Requires="v">
                  <p:oleObj spid="_x0000_s6229" name="Równanie" r:id="rId7" imgW="177569" imgH="152202" progId="Equation.3">
                    <p:embed/>
                  </p:oleObj>
                </mc:Choice>
                <mc:Fallback>
                  <p:oleObj name="Równanie" r:id="rId7" imgW="177569" imgH="152202"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69" y="1077"/>
                          <a:ext cx="501" cy="4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6148" name="Text Box 15"/>
          <p:cNvSpPr txBox="1">
            <a:spLocks noChangeArrowheads="1"/>
          </p:cNvSpPr>
          <p:nvPr/>
        </p:nvSpPr>
        <p:spPr bwMode="auto">
          <a:xfrm>
            <a:off x="849313" y="2924175"/>
            <a:ext cx="7543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pl-PL" sz="2800">
                <a:solidFill>
                  <a:srgbClr val="FF0000"/>
                </a:solidFill>
                <a:latin typeface="Times New Roman" pitchFamily="18" charset="0"/>
              </a:rPr>
              <a:t>Podstawa: wszystkie filtry są typu </a:t>
            </a:r>
            <a:r>
              <a:rPr lang="pl-PL" sz="2800" b="1">
                <a:solidFill>
                  <a:srgbClr val="FF0000"/>
                </a:solidFill>
                <a:latin typeface="Times New Roman" pitchFamily="18" charset="0"/>
              </a:rPr>
              <a:t>FIR</a:t>
            </a:r>
            <a:r>
              <a:rPr lang="pl-PL" sz="2800">
                <a:solidFill>
                  <a:srgbClr val="FF0000"/>
                </a:solidFill>
                <a:latin typeface="Times New Roman" pitchFamily="18" charset="0"/>
              </a:rPr>
              <a:t> i rzędu </a:t>
            </a:r>
            <a:r>
              <a:rPr lang="pl-PL" sz="2800" b="1" i="1">
                <a:solidFill>
                  <a:srgbClr val="FF0000"/>
                </a:solidFill>
                <a:latin typeface="Times New Roman" pitchFamily="18" charset="0"/>
              </a:rPr>
              <a:t>I</a:t>
            </a:r>
            <a:endParaRPr lang="en-GB" sz="2800" b="1" i="1">
              <a:solidFill>
                <a:srgbClr val="FF0000"/>
              </a:solidFill>
              <a:latin typeface="Times New Roman" pitchFamily="18" charset="0"/>
            </a:endParaRPr>
          </a:p>
        </p:txBody>
      </p:sp>
      <p:sp>
        <p:nvSpPr>
          <p:cNvPr id="6149" name="Rectangle 16"/>
          <p:cNvSpPr>
            <a:spLocks noChangeArrowheads="1"/>
          </p:cNvSpPr>
          <p:nvPr/>
        </p:nvSpPr>
        <p:spPr bwMode="auto">
          <a:xfrm>
            <a:off x="3736975" y="33226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pl-PL">
              <a:latin typeface="Calibri" pitchFamily="34" charset="0"/>
            </a:endParaRPr>
          </a:p>
        </p:txBody>
      </p:sp>
      <p:sp>
        <p:nvSpPr>
          <p:cNvPr id="6150" name="Rectangle 23"/>
          <p:cNvSpPr>
            <a:spLocks noChangeArrowheads="1"/>
          </p:cNvSpPr>
          <p:nvPr/>
        </p:nvSpPr>
        <p:spPr bwMode="auto">
          <a:xfrm>
            <a:off x="792163" y="3433763"/>
            <a:ext cx="7772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pl-PL" sz="2400">
                <a:solidFill>
                  <a:schemeClr val="tx2"/>
                </a:solidFill>
                <a:latin typeface="Calibri" pitchFamily="34" charset="0"/>
              </a:rPr>
              <a:t>Aby uzyskać dokładną rekonstrukcję należy przyjąć poniższe założenia: </a:t>
            </a:r>
            <a:endParaRPr lang="en-GB" sz="2400">
              <a:solidFill>
                <a:schemeClr val="tx2"/>
              </a:solidFill>
              <a:latin typeface="Calibri" pitchFamily="34" charset="0"/>
            </a:endParaRPr>
          </a:p>
        </p:txBody>
      </p:sp>
      <p:graphicFrame>
        <p:nvGraphicFramePr>
          <p:cNvPr id="6151" name="Object 5"/>
          <p:cNvGraphicFramePr>
            <a:graphicFrameLocks noChangeAspect="1"/>
          </p:cNvGraphicFramePr>
          <p:nvPr/>
        </p:nvGraphicFramePr>
        <p:xfrm>
          <a:off x="2401888" y="4318000"/>
          <a:ext cx="4252912" cy="658813"/>
        </p:xfrm>
        <a:graphic>
          <a:graphicData uri="http://schemas.openxmlformats.org/presentationml/2006/ole">
            <mc:AlternateContent xmlns:mc="http://schemas.openxmlformats.org/markup-compatibility/2006">
              <mc:Choice xmlns:v="urn:schemas-microsoft-com:vml" Requires="v">
                <p:oleObj spid="_x0000_s6230" name="Równanie" r:id="rId9" imgW="1637589" imgH="253890" progId="Equation.3">
                  <p:embed/>
                </p:oleObj>
              </mc:Choice>
              <mc:Fallback>
                <p:oleObj name="Równanie" r:id="rId9" imgW="1637589" imgH="25389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01888" y="4318000"/>
                        <a:ext cx="4252912"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Text Box 25"/>
          <p:cNvSpPr txBox="1">
            <a:spLocks noChangeArrowheads="1"/>
          </p:cNvSpPr>
          <p:nvPr/>
        </p:nvSpPr>
        <p:spPr bwMode="auto">
          <a:xfrm>
            <a:off x="1116013" y="5949950"/>
            <a:ext cx="37449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2800">
                <a:latin typeface="Times New Roman" pitchFamily="18" charset="0"/>
              </a:rPr>
              <a:t>- </a:t>
            </a:r>
            <a:r>
              <a:rPr lang="pl-PL" sz="2800">
                <a:latin typeface="Times New Roman" pitchFamily="18" charset="0"/>
              </a:rPr>
              <a:t>opóźnienie</a:t>
            </a:r>
            <a:r>
              <a:rPr lang="en-GB" sz="2800">
                <a:latin typeface="Times New Roman" pitchFamily="18" charset="0"/>
              </a:rPr>
              <a:t>,  </a:t>
            </a:r>
            <a:r>
              <a:rPr lang="en-GB" sz="2800" i="1">
                <a:latin typeface="Times New Roman" pitchFamily="18" charset="0"/>
              </a:rPr>
              <a:t>c</a:t>
            </a:r>
            <a:r>
              <a:rPr lang="en-GB" sz="2800" i="1" baseline="-25000">
                <a:latin typeface="Times New Roman" pitchFamily="18" charset="0"/>
              </a:rPr>
              <a:t>i</a:t>
            </a:r>
            <a:r>
              <a:rPr lang="en-GB" sz="2800">
                <a:latin typeface="Times New Roman" pitchFamily="18" charset="0"/>
              </a:rPr>
              <a:t> - </a:t>
            </a:r>
            <a:r>
              <a:rPr lang="pl-PL" sz="2800">
                <a:latin typeface="Times New Roman" pitchFamily="18" charset="0"/>
              </a:rPr>
              <a:t>stała</a:t>
            </a:r>
            <a:endParaRPr lang="en-GB" sz="2800">
              <a:latin typeface="Times New Roman" pitchFamily="18" charset="0"/>
            </a:endParaRPr>
          </a:p>
        </p:txBody>
      </p:sp>
      <p:graphicFrame>
        <p:nvGraphicFramePr>
          <p:cNvPr id="6153" name="Object 6"/>
          <p:cNvGraphicFramePr>
            <a:graphicFrameLocks noChangeAspect="1"/>
          </p:cNvGraphicFramePr>
          <p:nvPr/>
        </p:nvGraphicFramePr>
        <p:xfrm>
          <a:off x="4932363" y="5949950"/>
          <a:ext cx="2036762" cy="509588"/>
        </p:xfrm>
        <a:graphic>
          <a:graphicData uri="http://schemas.openxmlformats.org/presentationml/2006/ole">
            <mc:AlternateContent xmlns:mc="http://schemas.openxmlformats.org/markup-compatibility/2006">
              <mc:Choice xmlns:v="urn:schemas-microsoft-com:vml" Requires="v">
                <p:oleObj spid="_x0000_s6231" name="Równanie" r:id="rId11" imgW="812447" imgH="203112" progId="Equation.3">
                  <p:embed/>
                </p:oleObj>
              </mc:Choice>
              <mc:Fallback>
                <p:oleObj name="Równanie" r:id="rId11" imgW="812447" imgH="203112"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2363" y="5949950"/>
                        <a:ext cx="2036762"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4" name="Object 7"/>
          <p:cNvGraphicFramePr>
            <a:graphicFrameLocks noChangeAspect="1"/>
          </p:cNvGraphicFramePr>
          <p:nvPr/>
        </p:nvGraphicFramePr>
        <p:xfrm>
          <a:off x="827088" y="5949950"/>
          <a:ext cx="358775" cy="587375"/>
        </p:xfrm>
        <a:graphic>
          <a:graphicData uri="http://schemas.openxmlformats.org/presentationml/2006/ole">
            <mc:AlternateContent xmlns:mc="http://schemas.openxmlformats.org/markup-compatibility/2006">
              <mc:Choice xmlns:v="urn:schemas-microsoft-com:vml" Requires="v">
                <p:oleObj spid="_x0000_s6232" name="Równanie" r:id="rId13" imgW="139700" imgH="228600" progId="Equation.3">
                  <p:embed/>
                </p:oleObj>
              </mc:Choice>
              <mc:Fallback>
                <p:oleObj name="Równanie" r:id="rId13" imgW="139700" imgH="228600" progId="Equation.3">
                  <p:embed/>
                  <p:pic>
                    <p:nvPicPr>
                      <p:cNvPr id="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7088" y="5949950"/>
                        <a:ext cx="358775"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55" name="Obraz 19" descr="logo.gif"/>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Line 10"/>
          <p:cNvSpPr>
            <a:spLocks noChangeShapeType="1"/>
          </p:cNvSpPr>
          <p:nvPr/>
        </p:nvSpPr>
        <p:spPr bwMode="auto">
          <a:xfrm>
            <a:off x="2076450" y="5311775"/>
            <a:ext cx="184150"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pl-PL"/>
          </a:p>
        </p:txBody>
      </p:sp>
      <p:sp>
        <p:nvSpPr>
          <p:cNvPr id="6157" name="Line 11"/>
          <p:cNvSpPr>
            <a:spLocks noChangeShapeType="1"/>
          </p:cNvSpPr>
          <p:nvPr/>
        </p:nvSpPr>
        <p:spPr bwMode="auto">
          <a:xfrm>
            <a:off x="5143500" y="5311775"/>
            <a:ext cx="182563" cy="1588"/>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pl-PL"/>
          </a:p>
        </p:txBody>
      </p:sp>
      <p:sp>
        <p:nvSpPr>
          <p:cNvPr id="6158" name="Rectangle 13"/>
          <p:cNvSpPr>
            <a:spLocks noChangeArrowheads="1"/>
          </p:cNvSpPr>
          <p:nvPr/>
        </p:nvSpPr>
        <p:spPr bwMode="auto">
          <a:xfrm>
            <a:off x="6578600" y="5165725"/>
            <a:ext cx="4699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Times New Roman" pitchFamily="18" charset="0"/>
              </a:rPr>
              <a:t>    </a:t>
            </a:r>
            <a:endParaRPr lang="en-US" sz="2800">
              <a:latin typeface="Times New Roman" pitchFamily="18" charset="0"/>
            </a:endParaRPr>
          </a:p>
        </p:txBody>
      </p:sp>
      <p:sp>
        <p:nvSpPr>
          <p:cNvPr id="6159" name="Rectangle 14"/>
          <p:cNvSpPr>
            <a:spLocks noChangeArrowheads="1"/>
          </p:cNvSpPr>
          <p:nvPr/>
        </p:nvSpPr>
        <p:spPr bwMode="auto">
          <a:xfrm>
            <a:off x="6329363" y="5165725"/>
            <a:ext cx="274637"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Times New Roman" pitchFamily="18" charset="0"/>
              </a:rPr>
              <a:t>),</a:t>
            </a:r>
            <a:endParaRPr lang="en-US" sz="2800">
              <a:latin typeface="Times New Roman" pitchFamily="18" charset="0"/>
            </a:endParaRPr>
          </a:p>
        </p:txBody>
      </p:sp>
      <p:sp>
        <p:nvSpPr>
          <p:cNvPr id="6160" name="Rectangle 15"/>
          <p:cNvSpPr>
            <a:spLocks noChangeArrowheads="1"/>
          </p:cNvSpPr>
          <p:nvPr/>
        </p:nvSpPr>
        <p:spPr bwMode="auto">
          <a:xfrm>
            <a:off x="5934075" y="5165725"/>
            <a:ext cx="1571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Times New Roman" pitchFamily="18" charset="0"/>
              </a:rPr>
              <a:t>(</a:t>
            </a:r>
            <a:endParaRPr lang="en-US" sz="2800">
              <a:latin typeface="Times New Roman" pitchFamily="18" charset="0"/>
            </a:endParaRPr>
          </a:p>
        </p:txBody>
      </p:sp>
      <p:sp>
        <p:nvSpPr>
          <p:cNvPr id="6161" name="Rectangle 16"/>
          <p:cNvSpPr>
            <a:spLocks noChangeArrowheads="1"/>
          </p:cNvSpPr>
          <p:nvPr/>
        </p:nvSpPr>
        <p:spPr bwMode="auto">
          <a:xfrm>
            <a:off x="3273425" y="5165725"/>
            <a:ext cx="1571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Times New Roman" pitchFamily="18" charset="0"/>
              </a:rPr>
              <a:t>)</a:t>
            </a:r>
            <a:endParaRPr lang="en-US" sz="2800">
              <a:latin typeface="Times New Roman" pitchFamily="18" charset="0"/>
            </a:endParaRPr>
          </a:p>
        </p:txBody>
      </p:sp>
      <p:sp>
        <p:nvSpPr>
          <p:cNvPr id="6162" name="Rectangle 17"/>
          <p:cNvSpPr>
            <a:spLocks noChangeArrowheads="1"/>
          </p:cNvSpPr>
          <p:nvPr/>
        </p:nvSpPr>
        <p:spPr bwMode="auto">
          <a:xfrm>
            <a:off x="2878138" y="5165725"/>
            <a:ext cx="157162"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Times New Roman" pitchFamily="18" charset="0"/>
              </a:rPr>
              <a:t>(</a:t>
            </a:r>
            <a:endParaRPr lang="en-US" sz="2800">
              <a:latin typeface="Times New Roman" pitchFamily="18" charset="0"/>
            </a:endParaRPr>
          </a:p>
        </p:txBody>
      </p:sp>
      <p:sp>
        <p:nvSpPr>
          <p:cNvPr id="6163" name="Rectangle 19"/>
          <p:cNvSpPr>
            <a:spLocks noChangeArrowheads="1"/>
          </p:cNvSpPr>
          <p:nvPr/>
        </p:nvSpPr>
        <p:spPr bwMode="auto">
          <a:xfrm>
            <a:off x="5551488" y="5064125"/>
            <a:ext cx="2476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pl-PL" sz="2500" i="1">
                <a:solidFill>
                  <a:srgbClr val="000000"/>
                </a:solidFill>
                <a:latin typeface="Times New Roman" pitchFamily="18" charset="0"/>
              </a:rPr>
              <a:t>in</a:t>
            </a:r>
            <a:endParaRPr lang="en-US" sz="2800">
              <a:latin typeface="Times New Roman" pitchFamily="18" charset="0"/>
            </a:endParaRPr>
          </a:p>
        </p:txBody>
      </p:sp>
      <p:sp>
        <p:nvSpPr>
          <p:cNvPr id="6164" name="Rectangle 20"/>
          <p:cNvSpPr>
            <a:spLocks noChangeArrowheads="1"/>
          </p:cNvSpPr>
          <p:nvPr/>
        </p:nvSpPr>
        <p:spPr bwMode="auto">
          <a:xfrm>
            <a:off x="5365750" y="5413375"/>
            <a:ext cx="8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500" i="1">
                <a:solidFill>
                  <a:srgbClr val="000000"/>
                </a:solidFill>
                <a:latin typeface="Times New Roman" pitchFamily="18" charset="0"/>
              </a:rPr>
              <a:t>i</a:t>
            </a:r>
            <a:endParaRPr lang="en-US" sz="2800">
              <a:latin typeface="Times New Roman" pitchFamily="18" charset="0"/>
            </a:endParaRPr>
          </a:p>
        </p:txBody>
      </p:sp>
      <p:sp>
        <p:nvSpPr>
          <p:cNvPr id="6165" name="Rectangle 21"/>
          <p:cNvSpPr>
            <a:spLocks noChangeArrowheads="1"/>
          </p:cNvSpPr>
          <p:nvPr/>
        </p:nvSpPr>
        <p:spPr bwMode="auto">
          <a:xfrm>
            <a:off x="4068763" y="5413375"/>
            <a:ext cx="8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500" i="1">
                <a:solidFill>
                  <a:srgbClr val="000000"/>
                </a:solidFill>
                <a:latin typeface="Times New Roman" pitchFamily="18" charset="0"/>
              </a:rPr>
              <a:t>i</a:t>
            </a:r>
            <a:endParaRPr lang="en-US" sz="2800">
              <a:latin typeface="Times New Roman" pitchFamily="18" charset="0"/>
            </a:endParaRPr>
          </a:p>
        </p:txBody>
      </p:sp>
      <p:sp>
        <p:nvSpPr>
          <p:cNvPr id="6166" name="Rectangle 22"/>
          <p:cNvSpPr>
            <a:spLocks noChangeArrowheads="1"/>
          </p:cNvSpPr>
          <p:nvPr/>
        </p:nvSpPr>
        <p:spPr bwMode="auto">
          <a:xfrm>
            <a:off x="2406650" y="5064125"/>
            <a:ext cx="406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pl-PL" sz="2500" i="1">
                <a:solidFill>
                  <a:srgbClr val="000000"/>
                </a:solidFill>
                <a:latin typeface="Times New Roman" pitchFamily="18" charset="0"/>
              </a:rPr>
              <a:t>out</a:t>
            </a:r>
            <a:endParaRPr lang="en-US" sz="2800">
              <a:latin typeface="Times New Roman" pitchFamily="18" charset="0"/>
            </a:endParaRPr>
          </a:p>
        </p:txBody>
      </p:sp>
      <p:sp>
        <p:nvSpPr>
          <p:cNvPr id="6167" name="Rectangle 23"/>
          <p:cNvSpPr>
            <a:spLocks noChangeArrowheads="1"/>
          </p:cNvSpPr>
          <p:nvPr/>
        </p:nvSpPr>
        <p:spPr bwMode="auto">
          <a:xfrm>
            <a:off x="2298700" y="5413375"/>
            <a:ext cx="889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500" i="1">
                <a:solidFill>
                  <a:srgbClr val="000000"/>
                </a:solidFill>
                <a:latin typeface="Times New Roman" pitchFamily="18" charset="0"/>
              </a:rPr>
              <a:t>i</a:t>
            </a:r>
            <a:endParaRPr lang="en-US" sz="2800">
              <a:latin typeface="Times New Roman" pitchFamily="18" charset="0"/>
            </a:endParaRPr>
          </a:p>
        </p:txBody>
      </p:sp>
      <p:sp>
        <p:nvSpPr>
          <p:cNvPr id="6168" name="Rectangle 24"/>
          <p:cNvSpPr>
            <a:spLocks noChangeArrowheads="1"/>
          </p:cNvSpPr>
          <p:nvPr/>
        </p:nvSpPr>
        <p:spPr bwMode="auto">
          <a:xfrm>
            <a:off x="6124575" y="5165725"/>
            <a:ext cx="1825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z</a:t>
            </a:r>
            <a:endParaRPr lang="en-US" sz="2800">
              <a:latin typeface="Times New Roman" pitchFamily="18" charset="0"/>
            </a:endParaRPr>
          </a:p>
        </p:txBody>
      </p:sp>
      <p:sp>
        <p:nvSpPr>
          <p:cNvPr id="6169" name="Rectangle 25"/>
          <p:cNvSpPr>
            <a:spLocks noChangeArrowheads="1"/>
          </p:cNvSpPr>
          <p:nvPr/>
        </p:nvSpPr>
        <p:spPr bwMode="auto">
          <a:xfrm>
            <a:off x="5213350" y="5165725"/>
            <a:ext cx="1825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s</a:t>
            </a:r>
            <a:endParaRPr lang="en-US" sz="2800">
              <a:latin typeface="Times New Roman" pitchFamily="18" charset="0"/>
            </a:endParaRPr>
          </a:p>
        </p:txBody>
      </p:sp>
      <p:sp>
        <p:nvSpPr>
          <p:cNvPr id="6170" name="Rectangle 26"/>
          <p:cNvSpPr>
            <a:spLocks noChangeArrowheads="1"/>
          </p:cNvSpPr>
          <p:nvPr/>
        </p:nvSpPr>
        <p:spPr bwMode="auto">
          <a:xfrm>
            <a:off x="4240213" y="5165725"/>
            <a:ext cx="182562"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z</a:t>
            </a:r>
            <a:endParaRPr lang="en-US" sz="2800">
              <a:latin typeface="Times New Roman" pitchFamily="18" charset="0"/>
            </a:endParaRPr>
          </a:p>
        </p:txBody>
      </p:sp>
      <p:sp>
        <p:nvSpPr>
          <p:cNvPr id="6171" name="Rectangle 27"/>
          <p:cNvSpPr>
            <a:spLocks noChangeArrowheads="1"/>
          </p:cNvSpPr>
          <p:nvPr/>
        </p:nvSpPr>
        <p:spPr bwMode="auto">
          <a:xfrm>
            <a:off x="3895725" y="5165725"/>
            <a:ext cx="207963"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c</a:t>
            </a:r>
            <a:endParaRPr lang="en-US" sz="2800">
              <a:latin typeface="Times New Roman" pitchFamily="18" charset="0"/>
            </a:endParaRPr>
          </a:p>
        </p:txBody>
      </p:sp>
      <p:sp>
        <p:nvSpPr>
          <p:cNvPr id="6172" name="Rectangle 28"/>
          <p:cNvSpPr>
            <a:spLocks noChangeArrowheads="1"/>
          </p:cNvSpPr>
          <p:nvPr/>
        </p:nvSpPr>
        <p:spPr bwMode="auto">
          <a:xfrm>
            <a:off x="3068638" y="5165725"/>
            <a:ext cx="182562"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z</a:t>
            </a:r>
            <a:endParaRPr lang="en-US" sz="2800">
              <a:latin typeface="Times New Roman" pitchFamily="18" charset="0"/>
            </a:endParaRPr>
          </a:p>
        </p:txBody>
      </p:sp>
      <p:sp>
        <p:nvSpPr>
          <p:cNvPr id="6173" name="Rectangle 29"/>
          <p:cNvSpPr>
            <a:spLocks noChangeArrowheads="1"/>
          </p:cNvSpPr>
          <p:nvPr/>
        </p:nvSpPr>
        <p:spPr bwMode="auto">
          <a:xfrm>
            <a:off x="2147888" y="5165725"/>
            <a:ext cx="182562"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i="1">
                <a:solidFill>
                  <a:srgbClr val="000000"/>
                </a:solidFill>
                <a:latin typeface="Times New Roman" pitchFamily="18" charset="0"/>
              </a:rPr>
              <a:t>s</a:t>
            </a:r>
            <a:endParaRPr lang="en-US" sz="2800">
              <a:latin typeface="Times New Roman" pitchFamily="18" charset="0"/>
            </a:endParaRPr>
          </a:p>
        </p:txBody>
      </p:sp>
      <p:sp>
        <p:nvSpPr>
          <p:cNvPr id="6174" name="Rectangle 30"/>
          <p:cNvSpPr>
            <a:spLocks noChangeArrowheads="1"/>
          </p:cNvSpPr>
          <p:nvPr/>
        </p:nvSpPr>
        <p:spPr bwMode="auto">
          <a:xfrm>
            <a:off x="4754563" y="5208588"/>
            <a:ext cx="7461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100" i="1">
                <a:solidFill>
                  <a:srgbClr val="000000"/>
                </a:solidFill>
                <a:latin typeface="Times New Roman" pitchFamily="18" charset="0"/>
              </a:rPr>
              <a:t>i</a:t>
            </a:r>
            <a:endParaRPr lang="en-US" sz="2800">
              <a:latin typeface="Times New Roman" pitchFamily="18" charset="0"/>
            </a:endParaRPr>
          </a:p>
        </p:txBody>
      </p:sp>
      <p:sp>
        <p:nvSpPr>
          <p:cNvPr id="6175" name="Rectangle 31"/>
          <p:cNvSpPr>
            <a:spLocks noChangeArrowheads="1"/>
          </p:cNvSpPr>
          <p:nvPr/>
        </p:nvSpPr>
        <p:spPr bwMode="auto">
          <a:xfrm>
            <a:off x="4633913" y="5038725"/>
            <a:ext cx="1397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500" i="1">
                <a:solidFill>
                  <a:srgbClr val="000000"/>
                </a:solidFill>
                <a:latin typeface="Symbol" pitchFamily="18" charset="2"/>
              </a:rPr>
              <a:t>t</a:t>
            </a:r>
            <a:endParaRPr lang="en-US" sz="2800">
              <a:latin typeface="Times New Roman" pitchFamily="18" charset="0"/>
            </a:endParaRPr>
          </a:p>
        </p:txBody>
      </p:sp>
      <p:sp>
        <p:nvSpPr>
          <p:cNvPr id="6176" name="Rectangle 32"/>
          <p:cNvSpPr>
            <a:spLocks noChangeArrowheads="1"/>
          </p:cNvSpPr>
          <p:nvPr/>
        </p:nvSpPr>
        <p:spPr bwMode="auto">
          <a:xfrm>
            <a:off x="5068888" y="5111750"/>
            <a:ext cx="1174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Symbol" pitchFamily="18" charset="2"/>
              </a:rPr>
              <a:t>×</a:t>
            </a:r>
            <a:endParaRPr lang="en-US" sz="2800">
              <a:latin typeface="Times New Roman" pitchFamily="18" charset="0"/>
            </a:endParaRPr>
          </a:p>
        </p:txBody>
      </p:sp>
      <p:sp>
        <p:nvSpPr>
          <p:cNvPr id="6177" name="Rectangle 33"/>
          <p:cNvSpPr>
            <a:spLocks noChangeArrowheads="1"/>
          </p:cNvSpPr>
          <p:nvPr/>
        </p:nvSpPr>
        <p:spPr bwMode="auto">
          <a:xfrm>
            <a:off x="3584575" y="5111750"/>
            <a:ext cx="2571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3700">
                <a:solidFill>
                  <a:srgbClr val="000000"/>
                </a:solidFill>
                <a:latin typeface="Symbol" pitchFamily="18" charset="2"/>
              </a:rPr>
              <a:t>=</a:t>
            </a:r>
            <a:endParaRPr lang="en-US" sz="2800">
              <a:latin typeface="Times New Roman" pitchFamily="18" charset="0"/>
            </a:endParaRPr>
          </a:p>
        </p:txBody>
      </p:sp>
      <p:sp>
        <p:nvSpPr>
          <p:cNvPr id="6178" name="Rectangle 34"/>
          <p:cNvSpPr>
            <a:spLocks noChangeArrowheads="1"/>
          </p:cNvSpPr>
          <p:nvPr/>
        </p:nvSpPr>
        <p:spPr bwMode="auto">
          <a:xfrm>
            <a:off x="4470400" y="5038725"/>
            <a:ext cx="1746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sz="2500">
                <a:solidFill>
                  <a:srgbClr val="000000"/>
                </a:solidFill>
                <a:latin typeface="Symbol" pitchFamily="18" charset="2"/>
              </a:rPr>
              <a:t>-</a:t>
            </a:r>
            <a:endParaRPr lang="en-US" sz="280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184150" y="4773613"/>
          <a:ext cx="8626475" cy="1255712"/>
        </p:xfrm>
        <a:graphic>
          <a:graphicData uri="http://schemas.openxmlformats.org/presentationml/2006/ole">
            <mc:AlternateContent xmlns:mc="http://schemas.openxmlformats.org/markup-compatibility/2006">
              <mc:Choice xmlns:v="urn:schemas-microsoft-com:vml" Requires="v">
                <p:oleObj spid="_x0000_s7182" name="Równanie" r:id="rId3" imgW="3314700" imgH="482600" progId="Equation.3">
                  <p:embed/>
                </p:oleObj>
              </mc:Choice>
              <mc:Fallback>
                <p:oleObj name="Równanie" r:id="rId3" imgW="3314700" imgH="482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150" y="4773613"/>
                        <a:ext cx="8626475" cy="1255712"/>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1" name="pole tekstowe 5"/>
          <p:cNvSpPr txBox="1">
            <a:spLocks noChangeArrowheads="1"/>
          </p:cNvSpPr>
          <p:nvPr/>
        </p:nvSpPr>
        <p:spPr bwMode="auto">
          <a:xfrm>
            <a:off x="323850" y="404813"/>
            <a:ext cx="8670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Clr>
                <a:srgbClr val="FF0000"/>
              </a:buClr>
              <a:buFont typeface="Wingdings" pitchFamily="2" charset="2"/>
              <a:buChar char="Ø"/>
            </a:pPr>
            <a:r>
              <a:rPr lang="pl-PL" sz="2400" b="1">
                <a:latin typeface="Times New Roman" pitchFamily="18" charset="0"/>
                <a:cs typeface="Times New Roman" pitchFamily="18" charset="0"/>
              </a:rPr>
              <a:t>Rozpatrujemy model matematyczny transmultipleksera:</a:t>
            </a:r>
          </a:p>
        </p:txBody>
      </p:sp>
      <p:pic>
        <p:nvPicPr>
          <p:cNvPr id="7172" name="Obraz 6" descr="rys.1.5.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341438"/>
            <a:ext cx="8415337" cy="198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Obraz 7" descr="logo.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pole tekstowe 5"/>
          <p:cNvSpPr txBox="1">
            <a:spLocks noChangeArrowheads="1"/>
          </p:cNvSpPr>
          <p:nvPr/>
        </p:nvSpPr>
        <p:spPr bwMode="auto">
          <a:xfrm>
            <a:off x="266700" y="3573463"/>
            <a:ext cx="8670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buClr>
                <a:srgbClr val="FF0000"/>
              </a:buClr>
            </a:pPr>
            <a:r>
              <a:rPr lang="pl-PL" sz="2400" b="1">
                <a:latin typeface="Times New Roman" pitchFamily="18" charset="0"/>
                <a:cs typeface="Times New Roman" pitchFamily="18" charset="0"/>
              </a:rPr>
              <a:t>Sygnał dowolnego wyjścia transmultipleksera zależy od wszystkich przefiltrowanych sygnałów wejściowych – wynik analizy modelu matematycznego.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rostokąt 4"/>
          <p:cNvSpPr>
            <a:spLocks noChangeArrowheads="1"/>
          </p:cNvSpPr>
          <p:nvPr/>
        </p:nvSpPr>
        <p:spPr bwMode="auto">
          <a:xfrm>
            <a:off x="395288" y="404813"/>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pl-PL" b="1" dirty="0">
                <a:latin typeface="Times New Roman" pitchFamily="18" charset="0"/>
                <a:cs typeface="Times New Roman" pitchFamily="18" charset="0"/>
              </a:rPr>
              <a:t>Rozwiązanie zależności matematycznych w sposób numeryczny prowadzi do uzyskania przykładowych współczynników zespołu filtrów dla 2-wejściowego </a:t>
            </a:r>
            <a:r>
              <a:rPr lang="pl-PL" b="1" dirty="0" err="1">
                <a:latin typeface="Times New Roman" pitchFamily="18" charset="0"/>
                <a:cs typeface="Times New Roman" pitchFamily="18" charset="0"/>
              </a:rPr>
              <a:t>transmultipleksera</a:t>
            </a:r>
            <a:r>
              <a:rPr lang="pl-PL" b="1" dirty="0">
                <a:latin typeface="Times New Roman" pitchFamily="18" charset="0"/>
                <a:cs typeface="Times New Roman" pitchFamily="18" charset="0"/>
              </a:rPr>
              <a:t> </a:t>
            </a:r>
            <a:r>
              <a:rPr lang="pl-PL" b="1" dirty="0" smtClean="0">
                <a:latin typeface="Times New Roman" pitchFamily="18" charset="0"/>
                <a:cs typeface="Times New Roman" pitchFamily="18" charset="0"/>
              </a:rPr>
              <a:t>w postaci</a:t>
            </a:r>
            <a:endParaRPr lang="pl-PL" b="1" dirty="0">
              <a:latin typeface="Times New Roman" pitchFamily="18" charset="0"/>
              <a:cs typeface="Times New Roman" pitchFamily="18" charset="0"/>
            </a:endParaRPr>
          </a:p>
        </p:txBody>
      </p:sp>
      <p:sp>
        <p:nvSpPr>
          <p:cNvPr id="8195" name="Prostokąt 6"/>
          <p:cNvSpPr>
            <a:spLocks noChangeArrowheads="1"/>
          </p:cNvSpPr>
          <p:nvPr/>
        </p:nvSpPr>
        <p:spPr bwMode="auto">
          <a:xfrm>
            <a:off x="468313" y="2924175"/>
            <a:ext cx="8280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pl-PL" b="1" dirty="0">
                <a:latin typeface="Times New Roman" pitchFamily="18" charset="0"/>
                <a:cs typeface="Times New Roman" pitchFamily="18" charset="0"/>
              </a:rPr>
              <a:t>Rozwiązanie zależności matematycznych w sposób analityczny prowadzi do uzyskania przykładowych współczynników zespołu filtrów dla 4-wejściowego </a:t>
            </a:r>
            <a:r>
              <a:rPr lang="pl-PL" b="1" dirty="0" err="1">
                <a:latin typeface="Times New Roman" pitchFamily="18" charset="0"/>
                <a:cs typeface="Times New Roman" pitchFamily="18" charset="0"/>
              </a:rPr>
              <a:t>transmultipleksera</a:t>
            </a:r>
            <a:r>
              <a:rPr lang="pl-PL" b="1" dirty="0">
                <a:latin typeface="Times New Roman" pitchFamily="18" charset="0"/>
                <a:cs typeface="Times New Roman" pitchFamily="18" charset="0"/>
              </a:rPr>
              <a:t> </a:t>
            </a:r>
            <a:r>
              <a:rPr lang="pl-PL" b="1" dirty="0" smtClean="0">
                <a:latin typeface="Times New Roman" pitchFamily="18" charset="0"/>
                <a:cs typeface="Times New Roman" pitchFamily="18" charset="0"/>
              </a:rPr>
              <a:t>w postaci</a:t>
            </a:r>
            <a:endParaRPr lang="pl-PL" b="1" dirty="0">
              <a:latin typeface="Times New Roman" pitchFamily="18" charset="0"/>
              <a:cs typeface="Times New Roman" pitchFamily="18" charset="0"/>
            </a:endParaRPr>
          </a:p>
        </p:txBody>
      </p:sp>
      <p:pic>
        <p:nvPicPr>
          <p:cNvPr id="8196"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1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406525"/>
            <a:ext cx="6769100" cy="149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1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4240213"/>
            <a:ext cx="4222750" cy="161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9"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4149725"/>
            <a:ext cx="3749675"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pole tekstowe 5"/>
          <p:cNvSpPr txBox="1">
            <a:spLocks noChangeArrowheads="1"/>
          </p:cNvSpPr>
          <p:nvPr/>
        </p:nvSpPr>
        <p:spPr bwMode="auto">
          <a:xfrm>
            <a:off x="179388" y="404813"/>
            <a:ext cx="8815387"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buClr>
                <a:srgbClr val="FF0000"/>
              </a:buClr>
              <a:buFont typeface="Wingdings" pitchFamily="2" charset="2"/>
              <a:buChar char="Ø"/>
            </a:pPr>
            <a:r>
              <a:rPr lang="pl-PL" sz="2000" b="1" dirty="0">
                <a:latin typeface="Times New Roman" pitchFamily="18" charset="0"/>
                <a:cs typeface="Times New Roman" pitchFamily="18" charset="0"/>
              </a:rPr>
              <a:t>Efektywny rozwój </a:t>
            </a:r>
            <a:r>
              <a:rPr lang="pl-PL" sz="2000" b="1" dirty="0" err="1">
                <a:latin typeface="Times New Roman" pitchFamily="18" charset="0"/>
                <a:cs typeface="Times New Roman" pitchFamily="18" charset="0"/>
              </a:rPr>
              <a:t>przesyłu</a:t>
            </a:r>
            <a:r>
              <a:rPr lang="pl-PL" sz="2000" b="1" dirty="0">
                <a:latin typeface="Times New Roman" pitchFamily="18" charset="0"/>
                <a:cs typeface="Times New Roman" pitchFamily="18" charset="0"/>
              </a:rPr>
              <a:t> informacji </a:t>
            </a:r>
            <a:r>
              <a:rPr lang="pl-PL" sz="2000" b="1" dirty="0" smtClean="0">
                <a:latin typeface="Times New Roman" pitchFamily="18" charset="0"/>
                <a:cs typeface="Times New Roman" pitchFamily="18" charset="0"/>
              </a:rPr>
              <a:t>cyfrowej </a:t>
            </a:r>
            <a:r>
              <a:rPr lang="pl-PL" sz="2000" b="1" dirty="0">
                <a:latin typeface="Times New Roman" pitchFamily="18" charset="0"/>
                <a:cs typeface="Times New Roman" pitchFamily="18" charset="0"/>
              </a:rPr>
              <a:t>zawdzięczamy maszynom cyfrowym i metodom przetwarzania na danych cyfrowych. Pojawiły się filtry cyfrowe, systemy kompresji danych (stratne kodowanie informacji), systemy zagęszczania danych (bezstratne kodowanie informacji), układy szyfrowania danych, które wcześniej nie występowały </a:t>
            </a:r>
            <a:br>
              <a:rPr lang="pl-PL" sz="2000" b="1" dirty="0">
                <a:latin typeface="Times New Roman" pitchFamily="18" charset="0"/>
                <a:cs typeface="Times New Roman" pitchFamily="18" charset="0"/>
              </a:rPr>
            </a:br>
            <a:r>
              <a:rPr lang="pl-PL" sz="2000" b="1" dirty="0">
                <a:latin typeface="Times New Roman" pitchFamily="18" charset="0"/>
                <a:cs typeface="Times New Roman" pitchFamily="18" charset="0"/>
              </a:rPr>
              <a:t>w systemach analogowych. Wszystko po to, aby przesyłać bezbłędnie informację coraz szybciej na coraz to większe odległości. </a:t>
            </a:r>
          </a:p>
        </p:txBody>
      </p:sp>
      <p:pic>
        <p:nvPicPr>
          <p:cNvPr id="9220" name="Obraz 7" descr="Rysunek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7138" y="2852738"/>
            <a:ext cx="6192837"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Prostokąt 1"/>
          <p:cNvSpPr>
            <a:spLocks noChangeArrowheads="1"/>
          </p:cNvSpPr>
          <p:nvPr/>
        </p:nvSpPr>
        <p:spPr bwMode="auto">
          <a:xfrm>
            <a:off x="1763713" y="5688013"/>
            <a:ext cx="54721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l-PL" sz="1600" b="1">
                <a:solidFill>
                  <a:srgbClr val="00B050"/>
                </a:solidFill>
                <a:latin typeface="Times New Roman" pitchFamily="18" charset="0"/>
                <a:cs typeface="Times New Roman" pitchFamily="18" charset="0"/>
              </a:rPr>
              <a:t>Schemat blokowy cyfrowego systemu wymiany informacji.</a:t>
            </a:r>
            <a:endParaRPr lang="pl-PL" sz="1600" b="1">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Obraz 8"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5857875"/>
            <a:ext cx="1685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ole tekstowe 5"/>
          <p:cNvSpPr txBox="1">
            <a:spLocks noChangeArrowheads="1"/>
          </p:cNvSpPr>
          <p:nvPr/>
        </p:nvSpPr>
        <p:spPr bwMode="auto">
          <a:xfrm>
            <a:off x="179388" y="404813"/>
            <a:ext cx="8815387"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buClr>
                <a:srgbClr val="FF0000"/>
              </a:buClr>
              <a:buFont typeface="Wingdings" pitchFamily="2" charset="2"/>
              <a:buChar char="Ø"/>
            </a:pPr>
            <a:r>
              <a:rPr lang="pl-PL" sz="2000" dirty="0"/>
              <a:t>Głównym celem </a:t>
            </a:r>
            <a:r>
              <a:rPr lang="pl-PL" sz="2000" b="1" dirty="0">
                <a:solidFill>
                  <a:srgbClr val="0070C0"/>
                </a:solidFill>
              </a:rPr>
              <a:t>modulacji </a:t>
            </a:r>
            <a:r>
              <a:rPr lang="pl-PL" sz="2000" dirty="0"/>
              <a:t>jest dopasowanie sygnału informacyjnego, zwykle niskiej częstotliwości (sygnał akustyczny, video, z czujników pomiarowych) do sygnału o częstotliwościach dopasowanych do dostępnego pasma kanału transmisyjnego. Pasmo transmisyjne determinuje częstotliwość generatora fali nośnej, właściwości propagacyjne fali elektromagnetycznej, fizyczne parametry nadajników oraz odbiorników. </a:t>
            </a:r>
          </a:p>
          <a:p>
            <a:pPr algn="ctr" eaLnBrk="1" hangingPunct="1">
              <a:buClr>
                <a:srgbClr val="FF0000"/>
              </a:buClr>
              <a:buFont typeface="Wingdings" pitchFamily="2" charset="2"/>
              <a:buChar char="Ø"/>
            </a:pPr>
            <a:endParaRPr lang="pl-PL" sz="2000" dirty="0"/>
          </a:p>
          <a:p>
            <a:pPr algn="ctr" eaLnBrk="1" hangingPunct="1">
              <a:buClr>
                <a:srgbClr val="FF0000"/>
              </a:buClr>
              <a:buFont typeface="Wingdings" pitchFamily="2" charset="2"/>
              <a:buChar char="Ø"/>
            </a:pPr>
            <a:r>
              <a:rPr lang="pl-PL" sz="2000" dirty="0"/>
              <a:t>Ze względu na cyfrowy charakter sygnału informacyjnego (sygnał </a:t>
            </a:r>
            <a:r>
              <a:rPr lang="pl-PL" sz="2000" dirty="0" err="1"/>
              <a:t>transmultipleksowany</a:t>
            </a:r>
            <a:r>
              <a:rPr lang="pl-PL" sz="2000" dirty="0"/>
              <a:t>) zmiany parametrów sygnału </a:t>
            </a:r>
            <a:r>
              <a:rPr lang="pl-PL" sz="2000" i="1" dirty="0"/>
              <a:t>x</a:t>
            </a:r>
            <a:r>
              <a:rPr lang="pl-PL" sz="2000" dirty="0"/>
              <a:t>(</a:t>
            </a:r>
            <a:r>
              <a:rPr lang="pl-PL" sz="2000" i="1" dirty="0"/>
              <a:t>t</a:t>
            </a:r>
            <a:r>
              <a:rPr lang="pl-PL" sz="2000" dirty="0"/>
              <a:t>) odbywają się natychmiastowo i dla samej amplitudy uzyskujemy modulację ASK- </a:t>
            </a:r>
            <a:r>
              <a:rPr lang="pl-PL" sz="2000" i="1" dirty="0" err="1"/>
              <a:t>Amplitude</a:t>
            </a:r>
            <a:r>
              <a:rPr lang="pl-PL" sz="2000" i="1" dirty="0"/>
              <a:t> </a:t>
            </a:r>
            <a:r>
              <a:rPr lang="pl-PL" sz="2000" i="1" dirty="0" err="1"/>
              <a:t>Shift</a:t>
            </a:r>
            <a:r>
              <a:rPr lang="pl-PL" sz="2000" i="1" dirty="0"/>
              <a:t> </a:t>
            </a:r>
            <a:r>
              <a:rPr lang="pl-PL" sz="2000" i="1" dirty="0" err="1"/>
              <a:t>Keying</a:t>
            </a:r>
            <a:r>
              <a:rPr lang="pl-PL" sz="2000" dirty="0"/>
              <a:t>. Dla zmian częstotliwości modulację FSK-</a:t>
            </a:r>
            <a:r>
              <a:rPr lang="pl-PL" sz="2000" i="1" dirty="0" err="1"/>
              <a:t>Frequency</a:t>
            </a:r>
            <a:r>
              <a:rPr lang="pl-PL" sz="2000" i="1" dirty="0"/>
              <a:t> </a:t>
            </a:r>
            <a:r>
              <a:rPr lang="pl-PL" sz="2000" i="1" dirty="0" err="1"/>
              <a:t>Shift</a:t>
            </a:r>
            <a:r>
              <a:rPr lang="pl-PL" sz="2000" i="1" dirty="0"/>
              <a:t> </a:t>
            </a:r>
            <a:r>
              <a:rPr lang="pl-PL" sz="2000" i="1" dirty="0" err="1"/>
              <a:t>Keying</a:t>
            </a:r>
            <a:r>
              <a:rPr lang="pl-PL" sz="2000" dirty="0"/>
              <a:t>, zaś dla fazy PSK- </a:t>
            </a:r>
            <a:r>
              <a:rPr lang="pl-PL" sz="2000" i="1" dirty="0" err="1"/>
              <a:t>Phase</a:t>
            </a:r>
            <a:r>
              <a:rPr lang="pl-PL" sz="2000" i="1" dirty="0"/>
              <a:t> </a:t>
            </a:r>
            <a:r>
              <a:rPr lang="pl-PL" sz="2000" i="1" dirty="0" err="1"/>
              <a:t>Shift</a:t>
            </a:r>
            <a:r>
              <a:rPr lang="pl-PL" sz="2000" i="1" dirty="0"/>
              <a:t> </a:t>
            </a:r>
            <a:r>
              <a:rPr lang="pl-PL" sz="2000" i="1" dirty="0" err="1"/>
              <a:t>Keying</a:t>
            </a:r>
            <a:r>
              <a:rPr lang="pl-PL" sz="2000" dirty="0"/>
              <a:t>. Są to najprostsze modulacje transmisji cyfrowej. </a:t>
            </a:r>
            <a:endParaRPr lang="pl-PL" sz="2000" dirty="0" smtClean="0"/>
          </a:p>
          <a:p>
            <a:pPr marL="0" indent="0" algn="ctr" eaLnBrk="1" hangingPunct="1">
              <a:buClr>
                <a:srgbClr val="FF0000"/>
              </a:buClr>
            </a:pPr>
            <a:endParaRPr lang="pl-PL" sz="2000" dirty="0" smtClean="0"/>
          </a:p>
          <a:p>
            <a:pPr algn="ctr" eaLnBrk="1" hangingPunct="1">
              <a:buClr>
                <a:srgbClr val="FF0000"/>
              </a:buClr>
              <a:buFont typeface="Wingdings" pitchFamily="2" charset="2"/>
              <a:buChar char="Ø"/>
            </a:pPr>
            <a:r>
              <a:rPr lang="pl-PL" sz="2000" dirty="0" smtClean="0"/>
              <a:t>Ocena </a:t>
            </a:r>
            <a:r>
              <a:rPr lang="pl-PL" sz="2000" dirty="0"/>
              <a:t>jakości zestawienia modulatora-demodulatora dowolnego rodzaju polega na uzyskaniu jak najmniejszej liczby bitów błędnych w odbiorniku. Błędne bity są wynikiem oddziaływania kanału transmisyjnego </a:t>
            </a:r>
            <a:r>
              <a:rPr lang="pl-PL" sz="2000" dirty="0" smtClean="0"/>
              <a:t/>
            </a:r>
            <a:br>
              <a:rPr lang="pl-PL" sz="2000" dirty="0" smtClean="0"/>
            </a:br>
            <a:r>
              <a:rPr lang="pl-PL" sz="2000" dirty="0" smtClean="0"/>
              <a:t>z propagowaną </a:t>
            </a:r>
            <a:r>
              <a:rPr lang="pl-PL" sz="2000" dirty="0"/>
              <a:t>falą elektromagnetyczną. </a:t>
            </a:r>
            <a:endParaRPr lang="pl-PL" sz="2000" b="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588</Words>
  <Application>Microsoft Office PowerPoint</Application>
  <PresentationFormat>Pokaz na ekranie (4:3)</PresentationFormat>
  <Paragraphs>64</Paragraphs>
  <Slides>14</Slides>
  <Notes>1</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14</vt:i4>
      </vt:variant>
    </vt:vector>
  </HeadingPairs>
  <TitlesOfParts>
    <vt:vector size="21" baseType="lpstr">
      <vt:lpstr>Arial</vt:lpstr>
      <vt:lpstr>Calibri</vt:lpstr>
      <vt:lpstr>Times New Roman</vt:lpstr>
      <vt:lpstr>Symbol</vt:lpstr>
      <vt:lpstr>Wingdings</vt:lpstr>
      <vt:lpstr>Motyw pakietu Office</vt:lpstr>
      <vt:lpstr>Microsoft Equation 3.0</vt:lpstr>
      <vt:lpstr>  Sygnał transmultipleksowany zmodulowany cyfrowo    </vt:lpstr>
      <vt:lpstr>Prezentacja programu PowerPoint</vt:lpstr>
      <vt:lpstr>Prezentacja programu PowerPoint</vt:lpstr>
      <vt:lpstr>Transmultipleksery z odpowiednio zaprojektowanymi filtrami syntezy i analizy realizują dokładną rekonstrukcję sygnałów źródłowych z sygnału złożonego – mimo, że ich charakterystyki częstotliwościowe pokrywają się.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Zakład Masarski Daleszyce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Transmisja informacji przez wielokanałowe transmultipleksery z nieidealnym kanałem komunikacyjnym   </dc:title>
  <dc:creator>Henryka Zychowicz</dc:creator>
  <cp:lastModifiedBy>Henryka Zychowicz</cp:lastModifiedBy>
  <cp:revision>48</cp:revision>
  <dcterms:created xsi:type="dcterms:W3CDTF">2014-09-28T20:25:21Z</dcterms:created>
  <dcterms:modified xsi:type="dcterms:W3CDTF">2016-09-21T20:09:07Z</dcterms:modified>
</cp:coreProperties>
</file>