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2" r:id="rId3"/>
    <p:sldId id="343" r:id="rId4"/>
    <p:sldId id="344" r:id="rId5"/>
    <p:sldId id="329" r:id="rId6"/>
    <p:sldId id="345" r:id="rId7"/>
    <p:sldId id="335" r:id="rId8"/>
    <p:sldId id="346" r:id="rId9"/>
    <p:sldId id="347" r:id="rId10"/>
    <p:sldId id="339" r:id="rId11"/>
    <p:sldId id="348" r:id="rId12"/>
    <p:sldId id="349" r:id="rId13"/>
    <p:sldId id="326" r:id="rId14"/>
  </p:sldIdLst>
  <p:sldSz cx="9144000" cy="6858000" type="screen4x3"/>
  <p:notesSz cx="6858000" cy="9144000"/>
  <p:defaultTextStyle>
    <a:defPPr>
      <a:defRPr lang="pl-PL"/>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a:srgbClr val="0000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3" autoAdjust="0"/>
    <p:restoredTop sz="99383" autoAdjust="0"/>
  </p:normalViewPr>
  <p:slideViewPr>
    <p:cSldViewPr snapToObjects="1">
      <p:cViewPr>
        <p:scale>
          <a:sx n="100" d="100"/>
          <a:sy n="100" d="100"/>
        </p:scale>
        <p:origin x="-72" y="-150"/>
      </p:cViewPr>
      <p:guideLst>
        <p:guide orient="horz" pos="2137"/>
        <p:guide pos="2880"/>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pl-PL"/>
          </a:p>
        </p:txBody>
      </p:sp>
      <p:sp>
        <p:nvSpPr>
          <p:cNvPr id="135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pl-PL"/>
          </a:p>
        </p:txBody>
      </p:sp>
      <p:sp>
        <p:nvSpPr>
          <p:cNvPr id="135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pl-PL"/>
          </a:p>
        </p:txBody>
      </p:sp>
      <p:sp>
        <p:nvSpPr>
          <p:cNvPr id="135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1232127-CC5C-460B-BFE6-4D02B85CCEBE}" type="slidenum">
              <a:rPr lang="pl-PL"/>
              <a:pPr>
                <a:defRPr/>
              </a:pPr>
              <a:t>‹#›</a:t>
            </a:fld>
            <a:endParaRPr lang="pl-PL"/>
          </a:p>
        </p:txBody>
      </p:sp>
    </p:spTree>
    <p:extLst>
      <p:ext uri="{BB962C8B-B14F-4D97-AF65-F5344CB8AC3E}">
        <p14:creationId xmlns:p14="http://schemas.microsoft.com/office/powerpoint/2010/main" val="1341782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pl-PL"/>
          </a:p>
        </p:txBody>
      </p:sp>
      <p:sp>
        <p:nvSpPr>
          <p:cNvPr id="593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pl-PL"/>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pl-PL"/>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CA43293-CD05-4A57-97ED-E5D21746155A}" type="slidenum">
              <a:rPr lang="pl-PL"/>
              <a:pPr>
                <a:defRPr/>
              </a:pPr>
              <a:t>‹#›</a:t>
            </a:fld>
            <a:endParaRPr lang="pl-PL"/>
          </a:p>
        </p:txBody>
      </p:sp>
    </p:spTree>
    <p:extLst>
      <p:ext uri="{BB962C8B-B14F-4D97-AF65-F5344CB8AC3E}">
        <p14:creationId xmlns:p14="http://schemas.microsoft.com/office/powerpoint/2010/main" val="3346215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0C080CC6-4206-4F23-9D9F-1C96B6C3D715}" type="slidenum">
              <a:rPr lang="pl-PL" altLang="pl-PL" sz="1200" smtClean="0"/>
              <a:pPr eaLnBrk="1" hangingPunct="1"/>
              <a:t>1</a:t>
            </a:fld>
            <a:endParaRPr lang="pl-PL" altLang="pl-PL" sz="1200"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183A242A-8C0F-4CA1-BFD0-19367D7BCE70}" type="slidenum">
              <a:rPr lang="pl-PL" altLang="pl-PL" sz="1200" smtClean="0"/>
              <a:pPr eaLnBrk="1" hangingPunct="1"/>
              <a:t>10</a:t>
            </a:fld>
            <a:endParaRPr lang="pl-PL" altLang="pl-PL" sz="1200"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D4E2E741-C1A7-4920-8EB9-C50AAACE3BB0}" type="slidenum">
              <a:rPr lang="pl-PL" altLang="pl-PL" sz="1200" smtClean="0"/>
              <a:pPr eaLnBrk="1" hangingPunct="1"/>
              <a:t>11</a:t>
            </a:fld>
            <a:endParaRPr lang="pl-PL" altLang="pl-PL" sz="1200"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C806C09C-377C-4DC2-9454-C74391BE451E}" type="slidenum">
              <a:rPr lang="pl-PL" altLang="pl-PL" sz="1200" smtClean="0"/>
              <a:pPr eaLnBrk="1" hangingPunct="1"/>
              <a:t>12</a:t>
            </a:fld>
            <a:endParaRPr lang="pl-PL" altLang="pl-PL" sz="1200"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DC0EB1C4-B011-4143-9025-15A27D670B36}" type="slidenum">
              <a:rPr lang="pl-PL" altLang="pl-PL" sz="1200" smtClean="0"/>
              <a:pPr eaLnBrk="1" hangingPunct="1"/>
              <a:t>13</a:t>
            </a:fld>
            <a:endParaRPr lang="pl-PL" altLang="pl-PL" sz="1200"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3FDD5D1B-F3EE-4AED-9197-5C7C56E8FD53}" type="slidenum">
              <a:rPr lang="pl-PL" altLang="pl-PL" sz="1200" smtClean="0"/>
              <a:pPr eaLnBrk="1" hangingPunct="1"/>
              <a:t>2</a:t>
            </a:fld>
            <a:endParaRPr lang="pl-PL" altLang="pl-PL" sz="1200"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8DEA4607-A1F1-498C-9834-14F27D37BDAA}" type="slidenum">
              <a:rPr lang="pl-PL" altLang="pl-PL" sz="1200" smtClean="0"/>
              <a:pPr eaLnBrk="1" hangingPunct="1"/>
              <a:t>3</a:t>
            </a:fld>
            <a:endParaRPr lang="pl-PL" altLang="pl-PL" sz="1200"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67272EB6-B272-4BF8-97C5-85127FE1D8E4}" type="slidenum">
              <a:rPr lang="pl-PL" altLang="pl-PL" sz="1200" smtClean="0"/>
              <a:pPr eaLnBrk="1" hangingPunct="1"/>
              <a:t>4</a:t>
            </a:fld>
            <a:endParaRPr lang="pl-PL" altLang="pl-PL" sz="1200"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C426119A-BC6C-4187-8ABD-DE43E072C2D7}" type="slidenum">
              <a:rPr lang="pl-PL" altLang="pl-PL" sz="1200" smtClean="0"/>
              <a:pPr eaLnBrk="1" hangingPunct="1"/>
              <a:t>5</a:t>
            </a:fld>
            <a:endParaRPr lang="pl-PL" altLang="pl-PL" sz="1200"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6EE43CB4-4483-4841-B7E0-7E25C8165AE0}" type="slidenum">
              <a:rPr lang="pl-PL" altLang="pl-PL" sz="1200" smtClean="0"/>
              <a:pPr eaLnBrk="1" hangingPunct="1"/>
              <a:t>6</a:t>
            </a:fld>
            <a:endParaRPr lang="pl-PL" altLang="pl-PL" sz="1200"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2B97C3F6-42A6-499C-8884-89AB95E76D03}" type="slidenum">
              <a:rPr lang="pl-PL" altLang="pl-PL" sz="1200" smtClean="0"/>
              <a:pPr eaLnBrk="1" hangingPunct="1"/>
              <a:t>7</a:t>
            </a:fld>
            <a:endParaRPr lang="pl-PL" altLang="pl-PL" sz="1200"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1B3A168B-DFA4-45ED-B424-11136B354C3B}" type="slidenum">
              <a:rPr lang="pl-PL" altLang="pl-PL" sz="1200" smtClean="0"/>
              <a:pPr eaLnBrk="1" hangingPunct="1"/>
              <a:t>8</a:t>
            </a:fld>
            <a:endParaRPr lang="pl-PL" altLang="pl-PL" sz="1200"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A1B72CE1-9519-4717-A176-A06C86D0A78D}" type="slidenum">
              <a:rPr lang="pl-PL" altLang="pl-PL" sz="1200" smtClean="0"/>
              <a:pPr eaLnBrk="1" hangingPunct="1"/>
              <a:t>9</a:t>
            </a:fld>
            <a:endParaRPr lang="pl-PL" altLang="pl-PL" sz="1200"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A2FD7BA9-47E5-494C-9D1D-EDB8F33E43BC}" type="slidenum">
              <a:rPr lang="pl-PL"/>
              <a:pPr>
                <a:defRPr/>
              </a:pPr>
              <a:t>‹#›</a:t>
            </a:fld>
            <a:endParaRPr lang="pl-PL"/>
          </a:p>
        </p:txBody>
      </p:sp>
    </p:spTree>
    <p:extLst>
      <p:ext uri="{BB962C8B-B14F-4D97-AF65-F5344CB8AC3E}">
        <p14:creationId xmlns:p14="http://schemas.microsoft.com/office/powerpoint/2010/main" val="2367156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100A435E-4D3B-4E0D-98E4-064E2E845C1A}" type="slidenum">
              <a:rPr lang="pl-PL"/>
              <a:pPr>
                <a:defRPr/>
              </a:pPr>
              <a:t>‹#›</a:t>
            </a:fld>
            <a:endParaRPr lang="pl-PL"/>
          </a:p>
        </p:txBody>
      </p:sp>
    </p:spTree>
    <p:extLst>
      <p:ext uri="{BB962C8B-B14F-4D97-AF65-F5344CB8AC3E}">
        <p14:creationId xmlns:p14="http://schemas.microsoft.com/office/powerpoint/2010/main" val="178554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84988" y="476250"/>
            <a:ext cx="1801812" cy="5649913"/>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1476375" y="476250"/>
            <a:ext cx="5256213" cy="564991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E67039BC-36A7-4F81-80F2-270D1252C605}" type="slidenum">
              <a:rPr lang="pl-PL"/>
              <a:pPr>
                <a:defRPr/>
              </a:pPr>
              <a:t>‹#›</a:t>
            </a:fld>
            <a:endParaRPr lang="pl-PL"/>
          </a:p>
        </p:txBody>
      </p:sp>
    </p:spTree>
    <p:extLst>
      <p:ext uri="{BB962C8B-B14F-4D97-AF65-F5344CB8AC3E}">
        <p14:creationId xmlns:p14="http://schemas.microsoft.com/office/powerpoint/2010/main" val="69844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1476375" y="476250"/>
            <a:ext cx="7210425" cy="941388"/>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1476375" y="1628775"/>
            <a:ext cx="7210425" cy="4497388"/>
          </a:xfrm>
        </p:spPr>
        <p:txBody>
          <a:bodyPr/>
          <a:lstStyle/>
          <a:p>
            <a:pPr lvl="0"/>
            <a:endParaRPr lang="pl-PL"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E2F2CB0A-A478-4624-904C-D662E135A694}" type="slidenum">
              <a:rPr lang="pl-PL"/>
              <a:pPr>
                <a:defRPr/>
              </a:pPr>
              <a:t>‹#›</a:t>
            </a:fld>
            <a:endParaRPr lang="pl-PL"/>
          </a:p>
        </p:txBody>
      </p:sp>
    </p:spTree>
    <p:extLst>
      <p:ext uri="{BB962C8B-B14F-4D97-AF65-F5344CB8AC3E}">
        <p14:creationId xmlns:p14="http://schemas.microsoft.com/office/powerpoint/2010/main" val="771541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Zawartość">
    <p:spTree>
      <p:nvGrpSpPr>
        <p:cNvPr id="1" name=""/>
        <p:cNvGrpSpPr/>
        <p:nvPr/>
      </p:nvGrpSpPr>
      <p:grpSpPr>
        <a:xfrm>
          <a:off x="0" y="0"/>
          <a:ext cx="0" cy="0"/>
          <a:chOff x="0" y="0"/>
          <a:chExt cx="0" cy="0"/>
        </a:xfrm>
      </p:grpSpPr>
      <p:sp>
        <p:nvSpPr>
          <p:cNvPr id="2" name="Symbol zastępczy zawartości 1"/>
          <p:cNvSpPr>
            <a:spLocks noGrp="1"/>
          </p:cNvSpPr>
          <p:nvPr>
            <p:ph/>
          </p:nvPr>
        </p:nvSpPr>
        <p:spPr>
          <a:xfrm>
            <a:off x="1476375" y="476250"/>
            <a:ext cx="7210425" cy="564991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D67F58C3-459D-4D03-9FB6-73D100A22A3E}" type="slidenum">
              <a:rPr lang="pl-PL"/>
              <a:pPr>
                <a:defRPr/>
              </a:pPr>
              <a:t>‹#›</a:t>
            </a:fld>
            <a:endParaRPr lang="pl-PL"/>
          </a:p>
        </p:txBody>
      </p:sp>
    </p:spTree>
    <p:extLst>
      <p:ext uri="{BB962C8B-B14F-4D97-AF65-F5344CB8AC3E}">
        <p14:creationId xmlns:p14="http://schemas.microsoft.com/office/powerpoint/2010/main" val="261898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0AA7BC12-43F3-4709-9203-5C76261A39AD}" type="slidenum">
              <a:rPr lang="pl-PL"/>
              <a:pPr>
                <a:defRPr/>
              </a:pPr>
              <a:t>‹#›</a:t>
            </a:fld>
            <a:endParaRPr lang="pl-PL"/>
          </a:p>
        </p:txBody>
      </p:sp>
    </p:spTree>
    <p:extLst>
      <p:ext uri="{BB962C8B-B14F-4D97-AF65-F5344CB8AC3E}">
        <p14:creationId xmlns:p14="http://schemas.microsoft.com/office/powerpoint/2010/main" val="22246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4"/>
          <p:cNvSpPr>
            <a:spLocks noGrp="1" noChangeArrowheads="1"/>
          </p:cNvSpPr>
          <p:nvPr>
            <p:ph type="dt" sz="half" idx="10"/>
          </p:nvPr>
        </p:nvSpPr>
        <p:spPr>
          <a:ln/>
        </p:spPr>
        <p:txBody>
          <a:bodyPr/>
          <a:lstStyle>
            <a:lvl1pPr>
              <a:defRPr/>
            </a:lvl1pPr>
          </a:lstStyle>
          <a:p>
            <a:pPr>
              <a:defRPr/>
            </a:pPr>
            <a:endParaRPr lang="pl-PL"/>
          </a:p>
        </p:txBody>
      </p:sp>
      <p:sp>
        <p:nvSpPr>
          <p:cNvPr id="5" name="Rectangle 5"/>
          <p:cNvSpPr>
            <a:spLocks noGrp="1" noChangeArrowheads="1"/>
          </p:cNvSpPr>
          <p:nvPr>
            <p:ph type="ftr" sz="quarter" idx="11"/>
          </p:nvPr>
        </p:nvSpPr>
        <p:spPr>
          <a:ln/>
        </p:spPr>
        <p:txBody>
          <a:bodyPr/>
          <a:lstStyle>
            <a:lvl1pPr>
              <a:defRPr/>
            </a:lvl1pPr>
          </a:lstStyle>
          <a:p>
            <a:pPr>
              <a:defRPr/>
            </a:pPr>
            <a:endParaRPr lang="pl-PL"/>
          </a:p>
        </p:txBody>
      </p:sp>
      <p:sp>
        <p:nvSpPr>
          <p:cNvPr id="6" name="Rectangle 6"/>
          <p:cNvSpPr>
            <a:spLocks noGrp="1" noChangeArrowheads="1"/>
          </p:cNvSpPr>
          <p:nvPr>
            <p:ph type="sldNum" sz="quarter" idx="12"/>
          </p:nvPr>
        </p:nvSpPr>
        <p:spPr>
          <a:ln/>
        </p:spPr>
        <p:txBody>
          <a:bodyPr/>
          <a:lstStyle>
            <a:lvl1pPr>
              <a:defRPr/>
            </a:lvl1pPr>
          </a:lstStyle>
          <a:p>
            <a:pPr>
              <a:defRPr/>
            </a:pPr>
            <a:fld id="{5D9E03AF-1EF4-43A1-A46D-97DA884CE466}" type="slidenum">
              <a:rPr lang="pl-PL"/>
              <a:pPr>
                <a:defRPr/>
              </a:pPr>
              <a:t>‹#›</a:t>
            </a:fld>
            <a:endParaRPr lang="pl-PL"/>
          </a:p>
        </p:txBody>
      </p:sp>
    </p:spTree>
    <p:extLst>
      <p:ext uri="{BB962C8B-B14F-4D97-AF65-F5344CB8AC3E}">
        <p14:creationId xmlns:p14="http://schemas.microsoft.com/office/powerpoint/2010/main" val="3885393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1476375" y="1628775"/>
            <a:ext cx="3529013"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5157788" y="1628775"/>
            <a:ext cx="3529012"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C0D9257A-58BC-4AEB-9C41-CBF7E3FDB24A}" type="slidenum">
              <a:rPr lang="pl-PL"/>
              <a:pPr>
                <a:defRPr/>
              </a:pPr>
              <a:t>‹#›</a:t>
            </a:fld>
            <a:endParaRPr lang="pl-PL"/>
          </a:p>
        </p:txBody>
      </p:sp>
    </p:spTree>
    <p:extLst>
      <p:ext uri="{BB962C8B-B14F-4D97-AF65-F5344CB8AC3E}">
        <p14:creationId xmlns:p14="http://schemas.microsoft.com/office/powerpoint/2010/main" val="274227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4"/>
          <p:cNvSpPr>
            <a:spLocks noGrp="1" noChangeArrowheads="1"/>
          </p:cNvSpPr>
          <p:nvPr>
            <p:ph type="dt" sz="half" idx="10"/>
          </p:nvPr>
        </p:nvSpPr>
        <p:spPr>
          <a:ln/>
        </p:spPr>
        <p:txBody>
          <a:bodyPr/>
          <a:lstStyle>
            <a:lvl1pPr>
              <a:defRPr/>
            </a:lvl1pPr>
          </a:lstStyle>
          <a:p>
            <a:pPr>
              <a:defRPr/>
            </a:pPr>
            <a:endParaRPr lang="pl-PL"/>
          </a:p>
        </p:txBody>
      </p:sp>
      <p:sp>
        <p:nvSpPr>
          <p:cNvPr id="8" name="Rectangle 5"/>
          <p:cNvSpPr>
            <a:spLocks noGrp="1" noChangeArrowheads="1"/>
          </p:cNvSpPr>
          <p:nvPr>
            <p:ph type="ftr" sz="quarter" idx="11"/>
          </p:nvPr>
        </p:nvSpPr>
        <p:spPr>
          <a:ln/>
        </p:spPr>
        <p:txBody>
          <a:bodyPr/>
          <a:lstStyle>
            <a:lvl1pPr>
              <a:defRPr/>
            </a:lvl1pPr>
          </a:lstStyle>
          <a:p>
            <a:pPr>
              <a:defRPr/>
            </a:pPr>
            <a:endParaRPr lang="pl-PL"/>
          </a:p>
        </p:txBody>
      </p:sp>
      <p:sp>
        <p:nvSpPr>
          <p:cNvPr id="9" name="Rectangle 6"/>
          <p:cNvSpPr>
            <a:spLocks noGrp="1" noChangeArrowheads="1"/>
          </p:cNvSpPr>
          <p:nvPr>
            <p:ph type="sldNum" sz="quarter" idx="12"/>
          </p:nvPr>
        </p:nvSpPr>
        <p:spPr>
          <a:ln/>
        </p:spPr>
        <p:txBody>
          <a:bodyPr/>
          <a:lstStyle>
            <a:lvl1pPr>
              <a:defRPr/>
            </a:lvl1pPr>
          </a:lstStyle>
          <a:p>
            <a:pPr>
              <a:defRPr/>
            </a:pPr>
            <a:fld id="{67C53938-A5EA-4012-BCC2-0E449DA8038E}" type="slidenum">
              <a:rPr lang="pl-PL"/>
              <a:pPr>
                <a:defRPr/>
              </a:pPr>
              <a:t>‹#›</a:t>
            </a:fld>
            <a:endParaRPr lang="pl-PL"/>
          </a:p>
        </p:txBody>
      </p:sp>
    </p:spTree>
    <p:extLst>
      <p:ext uri="{BB962C8B-B14F-4D97-AF65-F5344CB8AC3E}">
        <p14:creationId xmlns:p14="http://schemas.microsoft.com/office/powerpoint/2010/main" val="55282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4"/>
          <p:cNvSpPr>
            <a:spLocks noGrp="1" noChangeArrowheads="1"/>
          </p:cNvSpPr>
          <p:nvPr>
            <p:ph type="dt" sz="half" idx="10"/>
          </p:nvPr>
        </p:nvSpPr>
        <p:spPr>
          <a:ln/>
        </p:spPr>
        <p:txBody>
          <a:bodyPr/>
          <a:lstStyle>
            <a:lvl1pPr>
              <a:defRPr/>
            </a:lvl1pPr>
          </a:lstStyle>
          <a:p>
            <a:pPr>
              <a:defRPr/>
            </a:pPr>
            <a:endParaRPr lang="pl-PL"/>
          </a:p>
        </p:txBody>
      </p:sp>
      <p:sp>
        <p:nvSpPr>
          <p:cNvPr id="4" name="Rectangle 5"/>
          <p:cNvSpPr>
            <a:spLocks noGrp="1" noChangeArrowheads="1"/>
          </p:cNvSpPr>
          <p:nvPr>
            <p:ph type="ftr" sz="quarter" idx="11"/>
          </p:nvPr>
        </p:nvSpPr>
        <p:spPr>
          <a:ln/>
        </p:spPr>
        <p:txBody>
          <a:bodyPr/>
          <a:lstStyle>
            <a:lvl1pPr>
              <a:defRPr/>
            </a:lvl1pPr>
          </a:lstStyle>
          <a:p>
            <a:pPr>
              <a:defRPr/>
            </a:pPr>
            <a:endParaRPr lang="pl-PL"/>
          </a:p>
        </p:txBody>
      </p:sp>
      <p:sp>
        <p:nvSpPr>
          <p:cNvPr id="5" name="Rectangle 6"/>
          <p:cNvSpPr>
            <a:spLocks noGrp="1" noChangeArrowheads="1"/>
          </p:cNvSpPr>
          <p:nvPr>
            <p:ph type="sldNum" sz="quarter" idx="12"/>
          </p:nvPr>
        </p:nvSpPr>
        <p:spPr>
          <a:ln/>
        </p:spPr>
        <p:txBody>
          <a:bodyPr/>
          <a:lstStyle>
            <a:lvl1pPr>
              <a:defRPr/>
            </a:lvl1pPr>
          </a:lstStyle>
          <a:p>
            <a:pPr>
              <a:defRPr/>
            </a:pPr>
            <a:fld id="{9D9C2F7C-AA73-47B5-B8DE-6F5A81E1B229}" type="slidenum">
              <a:rPr lang="pl-PL"/>
              <a:pPr>
                <a:defRPr/>
              </a:pPr>
              <a:t>‹#›</a:t>
            </a:fld>
            <a:endParaRPr lang="pl-PL"/>
          </a:p>
        </p:txBody>
      </p:sp>
    </p:spTree>
    <p:extLst>
      <p:ext uri="{BB962C8B-B14F-4D97-AF65-F5344CB8AC3E}">
        <p14:creationId xmlns:p14="http://schemas.microsoft.com/office/powerpoint/2010/main" val="313858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l-PL"/>
          </a:p>
        </p:txBody>
      </p:sp>
      <p:sp>
        <p:nvSpPr>
          <p:cNvPr id="3" name="Rectangle 5"/>
          <p:cNvSpPr>
            <a:spLocks noGrp="1" noChangeArrowheads="1"/>
          </p:cNvSpPr>
          <p:nvPr>
            <p:ph type="ftr" sz="quarter" idx="11"/>
          </p:nvPr>
        </p:nvSpPr>
        <p:spPr>
          <a:ln/>
        </p:spPr>
        <p:txBody>
          <a:bodyPr/>
          <a:lstStyle>
            <a:lvl1pPr>
              <a:defRPr/>
            </a:lvl1pPr>
          </a:lstStyle>
          <a:p>
            <a:pPr>
              <a:defRPr/>
            </a:pPr>
            <a:endParaRPr lang="pl-PL"/>
          </a:p>
        </p:txBody>
      </p:sp>
      <p:sp>
        <p:nvSpPr>
          <p:cNvPr id="4" name="Rectangle 6"/>
          <p:cNvSpPr>
            <a:spLocks noGrp="1" noChangeArrowheads="1"/>
          </p:cNvSpPr>
          <p:nvPr>
            <p:ph type="sldNum" sz="quarter" idx="12"/>
          </p:nvPr>
        </p:nvSpPr>
        <p:spPr>
          <a:ln/>
        </p:spPr>
        <p:txBody>
          <a:bodyPr/>
          <a:lstStyle>
            <a:lvl1pPr>
              <a:defRPr/>
            </a:lvl1pPr>
          </a:lstStyle>
          <a:p>
            <a:pPr>
              <a:defRPr/>
            </a:pPr>
            <a:fld id="{6C1F0E08-9C5F-48D0-8E00-6344B95C17FD}" type="slidenum">
              <a:rPr lang="pl-PL"/>
              <a:pPr>
                <a:defRPr/>
              </a:pPr>
              <a:t>‹#›</a:t>
            </a:fld>
            <a:endParaRPr lang="pl-PL"/>
          </a:p>
        </p:txBody>
      </p:sp>
    </p:spTree>
    <p:extLst>
      <p:ext uri="{BB962C8B-B14F-4D97-AF65-F5344CB8AC3E}">
        <p14:creationId xmlns:p14="http://schemas.microsoft.com/office/powerpoint/2010/main" val="11816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3B3F618C-AD41-4C24-8477-211BE4B3A9C7}" type="slidenum">
              <a:rPr lang="pl-PL"/>
              <a:pPr>
                <a:defRPr/>
              </a:pPr>
              <a:t>‹#›</a:t>
            </a:fld>
            <a:endParaRPr lang="pl-PL"/>
          </a:p>
        </p:txBody>
      </p:sp>
    </p:spTree>
    <p:extLst>
      <p:ext uri="{BB962C8B-B14F-4D97-AF65-F5344CB8AC3E}">
        <p14:creationId xmlns:p14="http://schemas.microsoft.com/office/powerpoint/2010/main" val="2361193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4"/>
          <p:cNvSpPr>
            <a:spLocks noGrp="1" noChangeArrowheads="1"/>
          </p:cNvSpPr>
          <p:nvPr>
            <p:ph type="dt" sz="half" idx="10"/>
          </p:nvPr>
        </p:nvSpPr>
        <p:spPr>
          <a:ln/>
        </p:spPr>
        <p:txBody>
          <a:bodyPr/>
          <a:lstStyle>
            <a:lvl1pPr>
              <a:defRPr/>
            </a:lvl1pPr>
          </a:lstStyle>
          <a:p>
            <a:pPr>
              <a:defRPr/>
            </a:pPr>
            <a:endParaRPr lang="pl-PL"/>
          </a:p>
        </p:txBody>
      </p:sp>
      <p:sp>
        <p:nvSpPr>
          <p:cNvPr id="6" name="Rectangle 5"/>
          <p:cNvSpPr>
            <a:spLocks noGrp="1" noChangeArrowheads="1"/>
          </p:cNvSpPr>
          <p:nvPr>
            <p:ph type="ftr" sz="quarter" idx="11"/>
          </p:nvPr>
        </p:nvSpPr>
        <p:spPr>
          <a:ln/>
        </p:spPr>
        <p:txBody>
          <a:bodyPr/>
          <a:lstStyle>
            <a:lvl1pPr>
              <a:defRPr/>
            </a:lvl1pPr>
          </a:lstStyle>
          <a:p>
            <a:pPr>
              <a:defRPr/>
            </a:pPr>
            <a:endParaRPr lang="pl-PL"/>
          </a:p>
        </p:txBody>
      </p:sp>
      <p:sp>
        <p:nvSpPr>
          <p:cNvPr id="7" name="Rectangle 6"/>
          <p:cNvSpPr>
            <a:spLocks noGrp="1" noChangeArrowheads="1"/>
          </p:cNvSpPr>
          <p:nvPr>
            <p:ph type="sldNum" sz="quarter" idx="12"/>
          </p:nvPr>
        </p:nvSpPr>
        <p:spPr>
          <a:ln/>
        </p:spPr>
        <p:txBody>
          <a:bodyPr/>
          <a:lstStyle>
            <a:lvl1pPr>
              <a:defRPr/>
            </a:lvl1pPr>
          </a:lstStyle>
          <a:p>
            <a:pPr>
              <a:defRPr/>
            </a:pPr>
            <a:fld id="{9F256088-25C3-4FAC-83FB-FA062DF0E0F6}" type="slidenum">
              <a:rPr lang="pl-PL"/>
              <a:pPr>
                <a:defRPr/>
              </a:pPr>
              <a:t>‹#›</a:t>
            </a:fld>
            <a:endParaRPr lang="pl-PL"/>
          </a:p>
        </p:txBody>
      </p:sp>
    </p:spTree>
    <p:extLst>
      <p:ext uri="{BB962C8B-B14F-4D97-AF65-F5344CB8AC3E}">
        <p14:creationId xmlns:p14="http://schemas.microsoft.com/office/powerpoint/2010/main" val="2569713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476375" y="476250"/>
            <a:ext cx="7210425"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edytować styl wzorca tytułu</a:t>
            </a:r>
          </a:p>
        </p:txBody>
      </p:sp>
      <p:sp>
        <p:nvSpPr>
          <p:cNvPr id="5123" name="Rectangle 3"/>
          <p:cNvSpPr>
            <a:spLocks noGrp="1" noChangeArrowheads="1"/>
          </p:cNvSpPr>
          <p:nvPr>
            <p:ph type="body" idx="1"/>
          </p:nvPr>
        </p:nvSpPr>
        <p:spPr bwMode="auto">
          <a:xfrm>
            <a:off x="1476375" y="1628775"/>
            <a:ext cx="7210425" cy="449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pl-P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pl-PL"/>
          </a:p>
        </p:txBody>
      </p:sp>
      <p:sp>
        <p:nvSpPr>
          <p:cNvPr id="1030"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C3B3BF3-C948-4EA0-9EC1-C31A1DE6D687}"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Verdana" pitchFamily="34" charset="0"/>
        </a:defRPr>
      </a:lvl2pPr>
      <a:lvl3pPr algn="l" rtl="0" eaLnBrk="0" fontAlgn="base" hangingPunct="0">
        <a:spcBef>
          <a:spcPct val="0"/>
        </a:spcBef>
        <a:spcAft>
          <a:spcPct val="0"/>
        </a:spcAft>
        <a:defRPr sz="2400" b="1">
          <a:solidFill>
            <a:schemeClr val="tx2"/>
          </a:solidFill>
          <a:latin typeface="Verdana" pitchFamily="34" charset="0"/>
        </a:defRPr>
      </a:lvl3pPr>
      <a:lvl4pPr algn="l" rtl="0" eaLnBrk="0" fontAlgn="base" hangingPunct="0">
        <a:spcBef>
          <a:spcPct val="0"/>
        </a:spcBef>
        <a:spcAft>
          <a:spcPct val="0"/>
        </a:spcAft>
        <a:defRPr sz="2400" b="1">
          <a:solidFill>
            <a:schemeClr val="tx2"/>
          </a:solidFill>
          <a:latin typeface="Verdana" pitchFamily="34" charset="0"/>
        </a:defRPr>
      </a:lvl4pPr>
      <a:lvl5pPr algn="l" rtl="0" eaLnBrk="0" fontAlgn="base" hangingPunct="0">
        <a:spcBef>
          <a:spcPct val="0"/>
        </a:spcBef>
        <a:spcAft>
          <a:spcPct val="0"/>
        </a:spcAft>
        <a:defRPr sz="2400" b="1">
          <a:solidFill>
            <a:schemeClr val="tx2"/>
          </a:solidFill>
          <a:latin typeface="Verdana" pitchFamily="34" charset="0"/>
        </a:defRPr>
      </a:lvl5pPr>
      <a:lvl6pPr marL="457200" algn="l" rtl="0" fontAlgn="base">
        <a:spcBef>
          <a:spcPct val="0"/>
        </a:spcBef>
        <a:spcAft>
          <a:spcPct val="0"/>
        </a:spcAft>
        <a:defRPr sz="2400" b="1">
          <a:solidFill>
            <a:schemeClr val="tx2"/>
          </a:solidFill>
          <a:latin typeface="Verdana" pitchFamily="34" charset="0"/>
        </a:defRPr>
      </a:lvl6pPr>
      <a:lvl7pPr marL="914400" algn="l" rtl="0" fontAlgn="base">
        <a:spcBef>
          <a:spcPct val="0"/>
        </a:spcBef>
        <a:spcAft>
          <a:spcPct val="0"/>
        </a:spcAft>
        <a:defRPr sz="2400" b="1">
          <a:solidFill>
            <a:schemeClr val="tx2"/>
          </a:solidFill>
          <a:latin typeface="Verdana" pitchFamily="34" charset="0"/>
        </a:defRPr>
      </a:lvl7pPr>
      <a:lvl8pPr marL="1371600" algn="l" rtl="0" fontAlgn="base">
        <a:spcBef>
          <a:spcPct val="0"/>
        </a:spcBef>
        <a:spcAft>
          <a:spcPct val="0"/>
        </a:spcAft>
        <a:defRPr sz="2400" b="1">
          <a:solidFill>
            <a:schemeClr val="tx2"/>
          </a:solidFill>
          <a:latin typeface="Verdana" pitchFamily="34" charset="0"/>
        </a:defRPr>
      </a:lvl8pPr>
      <a:lvl9pPr marL="1828800" algn="l" rtl="0" fontAlgn="base">
        <a:spcBef>
          <a:spcPct val="0"/>
        </a:spcBef>
        <a:spcAft>
          <a:spcPct val="0"/>
        </a:spcAft>
        <a:defRPr sz="2400" b="1">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5.xml"/><Relationship Id="rId7" Type="http://schemas.openxmlformats.org/officeDocument/2006/relationships/image" Target="../media/image8.w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emf"/><Relationship Id="rId4" Type="http://schemas.openxmlformats.org/officeDocument/2006/relationships/oleObject" Target="../embeddings/oleObject5.bin"/><Relationship Id="rId9"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wmf"/><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12775" y="3140075"/>
            <a:ext cx="7920038" cy="973138"/>
          </a:xfrm>
          <a:noFill/>
        </p:spPr>
        <p:txBody>
          <a:bodyPr lIns="0" tIns="0" rIns="0" bIns="0" anchor="t"/>
          <a:lstStyle/>
          <a:p>
            <a:pPr algn="ctr" eaLnBrk="1" hangingPunct="1">
              <a:lnSpc>
                <a:spcPts val="3800"/>
              </a:lnSpc>
            </a:pPr>
            <a:r>
              <a:rPr lang="pl-PL" altLang="pl-PL" smtClean="0"/>
              <a:t>Aktuator piezoelektryczny jako obiekt sterowania typu MIMO</a:t>
            </a:r>
          </a:p>
        </p:txBody>
      </p:sp>
      <p:sp>
        <p:nvSpPr>
          <p:cNvPr id="6147" name="Rectangle 6"/>
          <p:cNvSpPr>
            <a:spLocks noChangeArrowheads="1"/>
          </p:cNvSpPr>
          <p:nvPr/>
        </p:nvSpPr>
        <p:spPr bwMode="auto">
          <a:xfrm>
            <a:off x="611188" y="5372100"/>
            <a:ext cx="7777162"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lnSpc>
                <a:spcPts val="1600"/>
              </a:lnSpc>
            </a:pPr>
            <a:r>
              <a:rPr lang="pl-PL" altLang="pl-PL" sz="2400">
                <a:latin typeface="Verdana" pitchFamily="34" charset="0"/>
              </a:rPr>
              <a:t/>
            </a:r>
            <a:br>
              <a:rPr lang="pl-PL" altLang="pl-PL" sz="2400">
                <a:latin typeface="Verdana" pitchFamily="34" charset="0"/>
              </a:rPr>
            </a:br>
            <a:r>
              <a:rPr lang="pl-PL" altLang="pl-PL" sz="2000">
                <a:latin typeface="Verdana" pitchFamily="34" charset="0"/>
              </a:rPr>
              <a:t>Krakowskie Sympozjum Naukowo-Techniczne</a:t>
            </a:r>
            <a:br>
              <a:rPr lang="pl-PL" altLang="pl-PL" sz="2000">
                <a:latin typeface="Verdana" pitchFamily="34" charset="0"/>
              </a:rPr>
            </a:br>
            <a:r>
              <a:rPr lang="pl-PL" altLang="pl-PL" sz="2000">
                <a:latin typeface="Verdana" pitchFamily="34" charset="0"/>
              </a:rPr>
              <a:t/>
            </a:r>
            <a:br>
              <a:rPr lang="pl-PL" altLang="pl-PL" sz="2000">
                <a:latin typeface="Verdana" pitchFamily="34" charset="0"/>
              </a:rPr>
            </a:br>
            <a:r>
              <a:rPr lang="pl-PL" altLang="pl-PL" sz="2000">
                <a:latin typeface="Verdana" pitchFamily="34" charset="0"/>
              </a:rPr>
              <a:t>26.09.2016</a:t>
            </a:r>
            <a:br>
              <a:rPr lang="pl-PL" altLang="pl-PL" sz="2000">
                <a:latin typeface="Verdana" pitchFamily="34" charset="0"/>
              </a:rPr>
            </a:br>
            <a:endParaRPr lang="pl-PL" altLang="pl-PL" sz="2000">
              <a:latin typeface="Verdana" pitchFamily="34" charset="0"/>
            </a:endParaRPr>
          </a:p>
        </p:txBody>
      </p:sp>
      <p:sp>
        <p:nvSpPr>
          <p:cNvPr id="6148" name="Rectangle 8"/>
          <p:cNvSpPr>
            <a:spLocks noChangeArrowheads="1"/>
          </p:cNvSpPr>
          <p:nvPr/>
        </p:nvSpPr>
        <p:spPr bwMode="auto">
          <a:xfrm>
            <a:off x="682625" y="4654550"/>
            <a:ext cx="7777163"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lnSpc>
                <a:spcPts val="1600"/>
              </a:lnSpc>
            </a:pPr>
            <a:r>
              <a:rPr lang="pl-PL" altLang="pl-PL" sz="2000" b="1">
                <a:latin typeface="Verdana" pitchFamily="34" charset="0"/>
              </a:rPr>
              <a:t>Dariusz Grzybek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5"/>
          <p:cNvSpPr>
            <a:spLocks noGrp="1"/>
          </p:cNvSpPr>
          <p:nvPr>
            <p:ph type="sldNum" sz="quarter" idx="12"/>
          </p:nvPr>
        </p:nvSpPr>
        <p:spPr/>
        <p:txBody>
          <a:bodyPr/>
          <a:lstStyle/>
          <a:p>
            <a:pPr>
              <a:defRPr/>
            </a:pPr>
            <a:fld id="{63C1E23D-9946-447E-A836-43FA4CFB97C5}" type="slidenum">
              <a:rPr lang="pl-PL"/>
              <a:pPr>
                <a:defRPr/>
              </a:pPr>
              <a:t>10</a:t>
            </a:fld>
            <a:endParaRPr lang="pl-PL"/>
          </a:p>
        </p:txBody>
      </p:sp>
      <p:sp>
        <p:nvSpPr>
          <p:cNvPr id="11267" name="Rectangle 2"/>
          <p:cNvSpPr>
            <a:spLocks noGrp="1" noChangeArrowheads="1"/>
          </p:cNvSpPr>
          <p:nvPr>
            <p:ph type="title"/>
          </p:nvPr>
        </p:nvSpPr>
        <p:spPr/>
        <p:txBody>
          <a:bodyPr/>
          <a:lstStyle/>
          <a:p>
            <a:pPr eaLnBrk="1" hangingPunct="1"/>
            <a:r>
              <a:rPr lang="pl-PL" altLang="pl-PL" smtClean="0">
                <a:solidFill>
                  <a:schemeClr val="tx1"/>
                </a:solidFill>
              </a:rPr>
              <a:t>4. Wnioski</a:t>
            </a:r>
          </a:p>
        </p:txBody>
      </p:sp>
      <p:sp>
        <p:nvSpPr>
          <p:cNvPr id="11268" name="Rectangle 4"/>
          <p:cNvSpPr>
            <a:spLocks noChangeArrowheads="1"/>
          </p:cNvSpPr>
          <p:nvPr/>
        </p:nvSpPr>
        <p:spPr bwMode="auto">
          <a:xfrm>
            <a:off x="0" y="2420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1269" name="Rectangle 5"/>
          <p:cNvSpPr>
            <a:spLocks noChangeArrowheads="1"/>
          </p:cNvSpPr>
          <p:nvPr/>
        </p:nvSpPr>
        <p:spPr bwMode="auto">
          <a:xfrm>
            <a:off x="0" y="3209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1270" name="Rectangle 6"/>
          <p:cNvSpPr>
            <a:spLocks noChangeArrowheads="1"/>
          </p:cNvSpPr>
          <p:nvPr/>
        </p:nvSpPr>
        <p:spPr bwMode="auto">
          <a:xfrm>
            <a:off x="0" y="2857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1271" name="Rectangle 7"/>
          <p:cNvSpPr>
            <a:spLocks noChangeArrowheads="1"/>
          </p:cNvSpPr>
          <p:nvPr/>
        </p:nvSpPr>
        <p:spPr bwMode="auto">
          <a:xfrm>
            <a:off x="250825" y="1595438"/>
            <a:ext cx="8642350"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Aft>
                <a:spcPts val="600"/>
              </a:spcAft>
            </a:pPr>
            <a:r>
              <a:rPr lang="pl-PL" altLang="pl-PL" sz="1600"/>
              <a:t>•  sterowanie w układzie otwartym przemieszczeniem aktuatora piezoelektrycznego pozwala na osiągnięcie zadawalającej jakości regulacji jeśli zostanie zastosowany w tym układzie model odniesienia uwzględniający zjawiska nieliniowe: histerezę oraz pełzanie zastosowanego materiału piezoelektrycznego. Wymagana jakość regulacji może nie zostać osiągnięta jeśli na aktuator piezoelektryczny będzie oddziaływać siła zewnętrzna o nieznanym wcześniej przebiegu czasowym,</a:t>
            </a:r>
          </a:p>
          <a:p>
            <a:pPr eaLnBrk="1" hangingPunct="1">
              <a:spcAft>
                <a:spcPts val="600"/>
              </a:spcAft>
            </a:pPr>
            <a:r>
              <a:rPr lang="pl-PL" altLang="pl-PL" sz="1600"/>
              <a:t>•  sterowanie w układzie zamkniętym przemieszczeniem aktuatora pozwala na osiągnięcie zadawalającej jakości regulacji w warunkach oddziaływania na aktuator siły zewnętrznej o nieznanym wcześniej przebiegu czasowym. W układzie takim konieczny jest pomiar przemieszczenia aktuatora,</a:t>
            </a:r>
          </a:p>
          <a:p>
            <a:pPr eaLnBrk="1" hangingPunct="1">
              <a:spcAft>
                <a:spcPts val="600"/>
              </a:spcAft>
            </a:pPr>
            <a:r>
              <a:rPr lang="pl-PL" altLang="pl-PL" sz="1600"/>
              <a:t>•  konieczność pomiaru przemieszczenia aktuatora może zostać wyeliminowana jeśli aktuator zostanie potraktowany jako obiekt sterowania typu MIMO. Pomiar przemieszczenia może wówczas zostać zastąpiony pomiarem siły oddziałującej na aktuator, co może być korzystniejsze w niektórych typach aplikacji,</a:t>
            </a:r>
          </a:p>
          <a:p>
            <a:pPr eaLnBrk="1" hangingPunct="1"/>
            <a:r>
              <a:rPr lang="pl-PL" altLang="pl-PL" sz="1600"/>
              <a:t>•  można wyznaczyć zależność opisującą sprzężenie skrośne pomiędzy siłą oddziałującą na aktuator (traktowaną jako jedno z wejść do aktuatora) a przemieszczeniem aktuatora na podstawie równań konstytutywnych materiału piezoelektrycznego . Sprzężenie to pozwala na wyznaczenie dodatkowej składowej sterowania, kompensującej wpływ nieznanej wcześniej siły zewnętrznej na przemieszczenie aktuatora. </a:t>
            </a:r>
            <a:endParaRPr lang="pl-PL" altLang="pl-PL"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5"/>
          <p:cNvSpPr>
            <a:spLocks noGrp="1"/>
          </p:cNvSpPr>
          <p:nvPr>
            <p:ph type="sldNum" sz="quarter" idx="12"/>
          </p:nvPr>
        </p:nvSpPr>
        <p:spPr/>
        <p:txBody>
          <a:bodyPr/>
          <a:lstStyle/>
          <a:p>
            <a:pPr>
              <a:defRPr/>
            </a:pPr>
            <a:fld id="{D1256175-3630-4422-9955-C8979D079C2F}" type="slidenum">
              <a:rPr lang="pl-PL"/>
              <a:pPr>
                <a:defRPr/>
              </a:pPr>
              <a:t>11</a:t>
            </a:fld>
            <a:endParaRPr lang="pl-PL"/>
          </a:p>
        </p:txBody>
      </p:sp>
      <p:sp>
        <p:nvSpPr>
          <p:cNvPr id="12291" name="Rectangle 2"/>
          <p:cNvSpPr>
            <a:spLocks noGrp="1" noChangeArrowheads="1"/>
          </p:cNvSpPr>
          <p:nvPr>
            <p:ph type="title"/>
          </p:nvPr>
        </p:nvSpPr>
        <p:spPr/>
        <p:txBody>
          <a:bodyPr/>
          <a:lstStyle/>
          <a:p>
            <a:pPr eaLnBrk="1" hangingPunct="1"/>
            <a:r>
              <a:rPr lang="pl-PL" altLang="pl-PL" smtClean="0">
                <a:solidFill>
                  <a:schemeClr val="tx1"/>
                </a:solidFill>
              </a:rPr>
              <a:t>Literatura</a:t>
            </a:r>
          </a:p>
        </p:txBody>
      </p:sp>
      <p:sp>
        <p:nvSpPr>
          <p:cNvPr id="12292" name="Rectangle 4"/>
          <p:cNvSpPr>
            <a:spLocks noChangeArrowheads="1"/>
          </p:cNvSpPr>
          <p:nvPr/>
        </p:nvSpPr>
        <p:spPr bwMode="auto">
          <a:xfrm>
            <a:off x="0" y="2420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2293" name="Rectangle 5"/>
          <p:cNvSpPr>
            <a:spLocks noChangeArrowheads="1"/>
          </p:cNvSpPr>
          <p:nvPr/>
        </p:nvSpPr>
        <p:spPr bwMode="auto">
          <a:xfrm>
            <a:off x="0" y="3209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2294" name="Rectangle 6"/>
          <p:cNvSpPr>
            <a:spLocks noChangeArrowheads="1"/>
          </p:cNvSpPr>
          <p:nvPr/>
        </p:nvSpPr>
        <p:spPr bwMode="auto">
          <a:xfrm>
            <a:off x="0" y="2857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2295" name="Rectangle 7"/>
          <p:cNvSpPr>
            <a:spLocks noChangeArrowheads="1"/>
          </p:cNvSpPr>
          <p:nvPr/>
        </p:nvSpPr>
        <p:spPr bwMode="auto">
          <a:xfrm>
            <a:off x="250825" y="1595438"/>
            <a:ext cx="8642350" cy="498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Aft>
                <a:spcPts val="600"/>
              </a:spcAft>
            </a:pPr>
            <a:r>
              <a:rPr lang="pl-PL" altLang="pl-PL" sz="1600"/>
              <a:t>Aphale, S. S., Bhikkaji, B., &amp; Moheimani, S. R. (2008). Minimizing scanning errors in piezoelectric stack-actuated nanopositioning platforms. IEEE Transactions on Nanotechnology, 7(1), 79-90.</a:t>
            </a:r>
          </a:p>
          <a:p>
            <a:pPr eaLnBrk="1" hangingPunct="1">
              <a:spcAft>
                <a:spcPts val="600"/>
              </a:spcAft>
            </a:pPr>
            <a:r>
              <a:rPr lang="pl-PL" altLang="pl-PL" sz="1600"/>
              <a:t>Chen, Y., Qiu, J., Palacios, J., &amp; Smith, E. C. (2012). Tracking control of piezoelectric stack actuator using modified Prandtl–Ishlinskii model. Journal of Intelligent Material Systems and Structures, 1045389X12455725.</a:t>
            </a:r>
          </a:p>
          <a:p>
            <a:pPr eaLnBrk="1" hangingPunct="1">
              <a:spcAft>
                <a:spcPts val="600"/>
              </a:spcAft>
            </a:pPr>
            <a:r>
              <a:rPr lang="pl-PL" altLang="pl-PL" sz="1600"/>
              <a:t>Chuang, N., &amp; Petersen, I. R. (2008). Robust H∞ control of hysteresis in a piezoelectric stack actuator. IFAC Proceedings Volumes, 41(2), 1996-2001.</a:t>
            </a:r>
          </a:p>
          <a:p>
            <a:pPr eaLnBrk="1" hangingPunct="1">
              <a:spcAft>
                <a:spcPts val="600"/>
              </a:spcAft>
            </a:pPr>
            <a:r>
              <a:rPr lang="pl-PL" altLang="pl-PL" sz="1600"/>
              <a:t>Gao, P., &amp; Swei, S. M. (1999). A six-degree-of-freedom micro-manipulator based on piezoelectric translators. Nanotechnology, 10(4), 447.</a:t>
            </a:r>
          </a:p>
          <a:p>
            <a:pPr eaLnBrk="1" hangingPunct="1">
              <a:spcAft>
                <a:spcPts val="600"/>
              </a:spcAft>
            </a:pPr>
            <a:r>
              <a:rPr lang="pl-PL" altLang="pl-PL" sz="1600"/>
              <a:t>Hemsel, T., &amp; Wallaschek, J. (2000). Survey of the present state of the art of piezoelectric linear motors. Ultrasonics, 38(1), 37-40.</a:t>
            </a:r>
          </a:p>
          <a:p>
            <a:pPr eaLnBrk="1" hangingPunct="1">
              <a:spcAft>
                <a:spcPts val="600"/>
              </a:spcAft>
            </a:pPr>
            <a:r>
              <a:rPr lang="pl-PL" altLang="pl-PL" sz="1600"/>
              <a:t>Jarzyna, W., Augustyniak, M., Warmiński, J., &amp; Bocheński, M. (2010). Characteristics and Implementation of Piezoelectric. Structures in Active Composite Systems. Electrical Review (Przegląd Elektrotechniczny), (7).</a:t>
            </a:r>
          </a:p>
          <a:p>
            <a:pPr eaLnBrk="1" hangingPunct="1">
              <a:spcAft>
                <a:spcPts val="600"/>
              </a:spcAft>
            </a:pPr>
            <a:r>
              <a:rPr lang="pl-PL" altLang="pl-PL" sz="1600"/>
              <a:t>Kim, B., Washington, G. N., &amp; Yoon, H. S. (2012). Hysteresis-reduced dynamic dis-placement control of piezoceramic stack actuators using model predictive sliding mode control. Smart Materials and Structures, 21(5), 055018.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5"/>
          <p:cNvSpPr>
            <a:spLocks noGrp="1"/>
          </p:cNvSpPr>
          <p:nvPr>
            <p:ph type="sldNum" sz="quarter" idx="12"/>
          </p:nvPr>
        </p:nvSpPr>
        <p:spPr/>
        <p:txBody>
          <a:bodyPr/>
          <a:lstStyle/>
          <a:p>
            <a:pPr>
              <a:defRPr/>
            </a:pPr>
            <a:fld id="{37BDBE60-E211-4145-BEBC-C39A201C099C}" type="slidenum">
              <a:rPr lang="pl-PL"/>
              <a:pPr>
                <a:defRPr/>
              </a:pPr>
              <a:t>12</a:t>
            </a:fld>
            <a:endParaRPr lang="pl-PL"/>
          </a:p>
        </p:txBody>
      </p:sp>
      <p:sp>
        <p:nvSpPr>
          <p:cNvPr id="13315" name="Rectangle 2"/>
          <p:cNvSpPr>
            <a:spLocks noGrp="1" noChangeArrowheads="1"/>
          </p:cNvSpPr>
          <p:nvPr>
            <p:ph type="title"/>
          </p:nvPr>
        </p:nvSpPr>
        <p:spPr/>
        <p:txBody>
          <a:bodyPr/>
          <a:lstStyle/>
          <a:p>
            <a:pPr eaLnBrk="1" hangingPunct="1"/>
            <a:r>
              <a:rPr lang="pl-PL" altLang="pl-PL" smtClean="0">
                <a:solidFill>
                  <a:schemeClr val="tx1"/>
                </a:solidFill>
              </a:rPr>
              <a:t>Literatura</a:t>
            </a:r>
          </a:p>
        </p:txBody>
      </p:sp>
      <p:sp>
        <p:nvSpPr>
          <p:cNvPr id="13316" name="Rectangle 4"/>
          <p:cNvSpPr>
            <a:spLocks noChangeArrowheads="1"/>
          </p:cNvSpPr>
          <p:nvPr/>
        </p:nvSpPr>
        <p:spPr bwMode="auto">
          <a:xfrm>
            <a:off x="0" y="2420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3317" name="Rectangle 5"/>
          <p:cNvSpPr>
            <a:spLocks noChangeArrowheads="1"/>
          </p:cNvSpPr>
          <p:nvPr/>
        </p:nvSpPr>
        <p:spPr bwMode="auto">
          <a:xfrm>
            <a:off x="0" y="3209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3318" name="Rectangle 6"/>
          <p:cNvSpPr>
            <a:spLocks noChangeArrowheads="1"/>
          </p:cNvSpPr>
          <p:nvPr/>
        </p:nvSpPr>
        <p:spPr bwMode="auto">
          <a:xfrm>
            <a:off x="0" y="2857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3319" name="Rectangle 7"/>
          <p:cNvSpPr>
            <a:spLocks noChangeArrowheads="1"/>
          </p:cNvSpPr>
          <p:nvPr/>
        </p:nvSpPr>
        <p:spPr bwMode="auto">
          <a:xfrm>
            <a:off x="250825" y="1311275"/>
            <a:ext cx="86423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a:t>Lefeuvre, E., Badel, A., Richard, C., Petit, L., &amp; Guyomar, D. (2006). A comparison between several vibration-powered piezoelectric generators for standalone systems. Sensors and Actuators A: Physical, 126(2), 405-416.</a:t>
            </a:r>
          </a:p>
          <a:p>
            <a:pPr eaLnBrk="1" hangingPunct="1"/>
            <a:r>
              <a:rPr lang="pl-PL" altLang="pl-PL" sz="1600"/>
              <a:t>Li, W., &amp; Chen, X. (2013). Compensation of hysteresis in piezoelectric actuators without dynamics modeling. Sensors and Actuators A: Physical, 199, 89-97.</a:t>
            </a:r>
          </a:p>
          <a:p>
            <a:pPr eaLnBrk="1" hangingPunct="1"/>
            <a:r>
              <a:rPr lang="pl-PL" altLang="pl-PL" sz="1600"/>
              <a:t>Lining, S., Changhai, R., Weibin, R., Liguo, C., &amp; Minxiu, K. (2004). Tracking control of piezoelectric actuator based on a new mathematical model. Journal of Micromechanics and Microengineering, 14(11), 1439.</a:t>
            </a:r>
          </a:p>
          <a:p>
            <a:pPr eaLnBrk="1" hangingPunct="1"/>
            <a:r>
              <a:rPr lang="pl-PL" altLang="pl-PL" sz="1600"/>
              <a:t>Morgan Advanced Materials. http://www.morgantechnicalceramics.com/sites/ de-fault/files/datasheets/pzt500_series.pdf.</a:t>
            </a:r>
          </a:p>
          <a:p>
            <a:pPr eaLnBrk="1" hangingPunct="1"/>
            <a:r>
              <a:rPr lang="pl-PL" altLang="pl-PL" sz="1600"/>
              <a:t>Nye, J. F., &amp; Lindsay, R. B. (1957). Physical properties of crystals. Physics Today, 10, 26.</a:t>
            </a:r>
          </a:p>
          <a:p>
            <a:pPr eaLnBrk="1" hangingPunct="1"/>
            <a:r>
              <a:rPr lang="pl-PL" altLang="pl-PL" sz="1600"/>
              <a:t>PiezosystemJena. https://www.piezosystem.com/.</a:t>
            </a:r>
          </a:p>
          <a:p>
            <a:pPr eaLnBrk="1" hangingPunct="1"/>
            <a:r>
              <a:rPr lang="pl-PL" altLang="pl-PL" sz="1600"/>
              <a:t>Salapaka, S. A. C. J. P., Sebastian, A., Cleveland, J. P., &amp; Salapaka, M. V. (2002). High bandwidth nano-positioner: A robust control approach. Review of scientific instruments, 73(9), 3232-3241.</a:t>
            </a:r>
          </a:p>
          <a:p>
            <a:pPr eaLnBrk="1" hangingPunct="1"/>
            <a:r>
              <a:rPr lang="pl-PL" altLang="pl-PL" sz="1600"/>
              <a:t>Sherrit, S., Jones, C. M., Aldrich, J. B., Blodget, C., Bao, X., Badescu, M., &amp; Bar-Cohen, Y. (2008). Multilayer piezoelectric stack actuator characterization. Pasadena, CA: Jet Propulsion Laboratory, National Aeronautics and Space Administration.</a:t>
            </a:r>
          </a:p>
          <a:p>
            <a:pPr eaLnBrk="1" hangingPunct="1"/>
            <a:r>
              <a:rPr lang="pl-PL" altLang="pl-PL" sz="1600"/>
              <a:t>Simon, E., Hamate, Y., Nagasawa, S., &amp; Kuwano, H. (2010). 3D Vibration harvesting using free moving ball in PZT microbox. Proceedings of PowerMEMS.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ymbol zastępczy numeru slajdu 4"/>
          <p:cNvSpPr>
            <a:spLocks noGrp="1"/>
          </p:cNvSpPr>
          <p:nvPr>
            <p:ph type="sldNum" sz="quarter" idx="12"/>
          </p:nvPr>
        </p:nvSpPr>
        <p:spPr/>
        <p:txBody>
          <a:bodyPr/>
          <a:lstStyle/>
          <a:p>
            <a:pPr>
              <a:defRPr/>
            </a:pPr>
            <a:fld id="{C15E4F50-6E8C-4AE9-979D-C410DC66543B}" type="slidenum">
              <a:rPr lang="pl-PL"/>
              <a:pPr>
                <a:defRPr/>
              </a:pPr>
              <a:t>13</a:t>
            </a:fld>
            <a:endParaRPr lang="pl-PL"/>
          </a:p>
        </p:txBody>
      </p:sp>
      <p:sp>
        <p:nvSpPr>
          <p:cNvPr id="14339" name="Rectangle 2"/>
          <p:cNvSpPr>
            <a:spLocks noChangeArrowheads="1"/>
          </p:cNvSpPr>
          <p:nvPr/>
        </p:nvSpPr>
        <p:spPr bwMode="auto">
          <a:xfrm>
            <a:off x="0" y="1047750"/>
            <a:ext cx="9144000"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4340" name="Rectangle 4"/>
          <p:cNvSpPr>
            <a:spLocks noChangeArrowheads="1"/>
          </p:cNvSpPr>
          <p:nvPr/>
        </p:nvSpPr>
        <p:spPr bwMode="auto">
          <a:xfrm>
            <a:off x="0" y="-566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4341" name="Rectangle 6"/>
          <p:cNvSpPr>
            <a:spLocks noChangeArrowheads="1"/>
          </p:cNvSpPr>
          <p:nvPr/>
        </p:nvSpPr>
        <p:spPr bwMode="auto">
          <a:xfrm>
            <a:off x="0" y="795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4342"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4343" name="Rectangle 11"/>
          <p:cNvSpPr>
            <a:spLocks noChangeArrowheads="1"/>
          </p:cNvSpPr>
          <p:nvPr/>
        </p:nvSpPr>
        <p:spPr bwMode="auto">
          <a:xfrm>
            <a:off x="250825" y="3140075"/>
            <a:ext cx="86423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spcBef>
                <a:spcPct val="20000"/>
              </a:spcBef>
            </a:pPr>
            <a:r>
              <a:rPr lang="pl-PL" altLang="pl-PL" sz="3200" b="1">
                <a:latin typeface="Verdana" pitchFamily="34" charset="0"/>
              </a:rPr>
              <a:t>Dziękuję za uwagę</a:t>
            </a:r>
            <a:r>
              <a:rPr lang="pl-PL" altLang="pl-PL" sz="2400">
                <a:latin typeface="Verdana" pitchFamily="34" charset="0"/>
              </a:rPr>
              <a:t> </a:t>
            </a:r>
          </a:p>
        </p:txBody>
      </p:sp>
      <p:sp>
        <p:nvSpPr>
          <p:cNvPr id="14344" name="Rectangle 16"/>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4345" name="Rectangle 18"/>
          <p:cNvSpPr>
            <a:spLocks noChangeArrowheads="1"/>
          </p:cNvSpPr>
          <p:nvPr/>
        </p:nvSpPr>
        <p:spPr bwMode="auto">
          <a:xfrm>
            <a:off x="0" y="3009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5"/>
          <p:cNvSpPr>
            <a:spLocks noGrp="1"/>
          </p:cNvSpPr>
          <p:nvPr>
            <p:ph type="sldNum" sz="quarter" idx="12"/>
          </p:nvPr>
        </p:nvSpPr>
        <p:spPr/>
        <p:txBody>
          <a:bodyPr/>
          <a:lstStyle/>
          <a:p>
            <a:pPr>
              <a:defRPr/>
            </a:pPr>
            <a:fld id="{58593522-8FC5-4A3F-BF3F-30E3FE4CC2D5}" type="slidenum">
              <a:rPr lang="pl-PL"/>
              <a:pPr>
                <a:defRPr/>
              </a:pPr>
              <a:t>2</a:t>
            </a:fld>
            <a:endParaRPr lang="pl-PL"/>
          </a:p>
        </p:txBody>
      </p:sp>
      <p:sp>
        <p:nvSpPr>
          <p:cNvPr id="7171" name="Rectangle 2"/>
          <p:cNvSpPr>
            <a:spLocks noGrp="1" noChangeArrowheads="1"/>
          </p:cNvSpPr>
          <p:nvPr>
            <p:ph type="title"/>
          </p:nvPr>
        </p:nvSpPr>
        <p:spPr>
          <a:xfrm>
            <a:off x="1547813" y="400050"/>
            <a:ext cx="7200900" cy="581025"/>
          </a:xfrm>
        </p:spPr>
        <p:txBody>
          <a:bodyPr/>
          <a:lstStyle/>
          <a:p>
            <a:pPr eaLnBrk="1" hangingPunct="1"/>
            <a:r>
              <a:rPr lang="pl-PL" altLang="pl-PL" smtClean="0">
                <a:solidFill>
                  <a:schemeClr val="tx1"/>
                </a:solidFill>
              </a:rPr>
              <a:t>PLAN PREZENTACJI</a:t>
            </a:r>
          </a:p>
        </p:txBody>
      </p:sp>
      <p:sp>
        <p:nvSpPr>
          <p:cNvPr id="7172" name="Rectangle 3"/>
          <p:cNvSpPr>
            <a:spLocks noGrp="1" noChangeArrowheads="1"/>
          </p:cNvSpPr>
          <p:nvPr>
            <p:ph type="body" idx="1"/>
          </p:nvPr>
        </p:nvSpPr>
        <p:spPr>
          <a:xfrm>
            <a:off x="250825" y="1773238"/>
            <a:ext cx="8642350" cy="3635375"/>
          </a:xfrm>
        </p:spPr>
        <p:txBody>
          <a:bodyPr/>
          <a:lstStyle/>
          <a:p>
            <a:pPr marL="1076325" indent="-809625" eaLnBrk="1" hangingPunct="1">
              <a:spcBef>
                <a:spcPct val="0"/>
              </a:spcBef>
              <a:buFontTx/>
              <a:buAutoNum type="arabicPeriod"/>
            </a:pPr>
            <a:r>
              <a:rPr lang="pl-PL" altLang="pl-PL" b="1" smtClean="0"/>
              <a:t>Aktuator piezoelektryczny jako obiekt sterowania</a:t>
            </a:r>
          </a:p>
          <a:p>
            <a:pPr marL="1076325" indent="-809625" eaLnBrk="1" hangingPunct="1">
              <a:spcBef>
                <a:spcPct val="0"/>
              </a:spcBef>
              <a:buFontTx/>
              <a:buAutoNum type="arabicPeriod"/>
            </a:pPr>
            <a:endParaRPr lang="pl-PL" altLang="pl-PL" b="1" smtClean="0"/>
          </a:p>
          <a:p>
            <a:pPr marL="1076325" indent="-809625" eaLnBrk="1" hangingPunct="1">
              <a:spcBef>
                <a:spcPct val="0"/>
              </a:spcBef>
              <a:buFontTx/>
              <a:buAutoNum type="arabicPeriod"/>
            </a:pPr>
            <a:r>
              <a:rPr lang="pl-PL" altLang="pl-PL" b="1" smtClean="0"/>
              <a:t>Model matematyczny stosu piezoelektrycznego</a:t>
            </a:r>
          </a:p>
          <a:p>
            <a:pPr marL="1076325" indent="-809625" eaLnBrk="1" hangingPunct="1">
              <a:spcBef>
                <a:spcPct val="0"/>
              </a:spcBef>
              <a:buFontTx/>
              <a:buAutoNum type="arabicPeriod"/>
            </a:pPr>
            <a:endParaRPr lang="pl-PL" altLang="pl-PL" b="1" smtClean="0"/>
          </a:p>
          <a:p>
            <a:pPr marL="1076325" indent="-809625" eaLnBrk="1" hangingPunct="1">
              <a:spcBef>
                <a:spcPct val="0"/>
              </a:spcBef>
              <a:buFontTx/>
              <a:buAutoNum type="arabicPeriod"/>
            </a:pPr>
            <a:r>
              <a:rPr lang="pl-PL" altLang="pl-PL" b="1" smtClean="0"/>
              <a:t>Wyniki badań symulacyjnych</a:t>
            </a:r>
          </a:p>
          <a:p>
            <a:pPr marL="1076325" indent="-809625" eaLnBrk="1" hangingPunct="1">
              <a:spcBef>
                <a:spcPct val="0"/>
              </a:spcBef>
              <a:buFontTx/>
              <a:buAutoNum type="arabicPeriod"/>
            </a:pPr>
            <a:endParaRPr lang="pl-PL" altLang="pl-PL" b="1" smtClean="0"/>
          </a:p>
          <a:p>
            <a:pPr marL="1076325" indent="-809625" eaLnBrk="1" hangingPunct="1">
              <a:spcBef>
                <a:spcPct val="0"/>
              </a:spcBef>
              <a:buFontTx/>
              <a:buAutoNum type="arabicPeriod"/>
            </a:pPr>
            <a:r>
              <a:rPr lang="pl-PL" altLang="pl-PL" b="1" smtClean="0"/>
              <a:t>Wnioski</a:t>
            </a:r>
          </a:p>
          <a:p>
            <a:pPr marL="1076325" indent="-809625" eaLnBrk="1" hangingPunct="1">
              <a:spcBef>
                <a:spcPct val="0"/>
              </a:spcBef>
              <a:buFontTx/>
              <a:buAutoNum type="arabicPeriod"/>
            </a:pPr>
            <a:endParaRPr lang="pl-PL" altLang="pl-PL" b="1" smtClean="0"/>
          </a:p>
          <a:p>
            <a:pPr marL="1076325" indent="-809625" eaLnBrk="1" hangingPunct="1">
              <a:spcBef>
                <a:spcPct val="0"/>
              </a:spcBef>
              <a:buFontTx/>
              <a:buNone/>
            </a:pPr>
            <a:endParaRPr lang="pl-PL" altLang="pl-PL" b="1" smtClean="0"/>
          </a:p>
          <a:p>
            <a:pPr marL="1076325" indent="-809625" eaLnBrk="1" hangingPunct="1">
              <a:spcBef>
                <a:spcPct val="0"/>
              </a:spcBef>
              <a:buFontTx/>
              <a:buAutoNum type="arabicPeriod"/>
            </a:pPr>
            <a:endParaRPr lang="pl-PL" altLang="pl-PL"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numeru slajdu 5"/>
          <p:cNvSpPr>
            <a:spLocks noGrp="1"/>
          </p:cNvSpPr>
          <p:nvPr>
            <p:ph type="sldNum" sz="quarter" idx="12"/>
          </p:nvPr>
        </p:nvSpPr>
        <p:spPr/>
        <p:txBody>
          <a:bodyPr/>
          <a:lstStyle/>
          <a:p>
            <a:pPr>
              <a:defRPr/>
            </a:pPr>
            <a:fld id="{3A4EB977-2ED8-4372-B024-B79E2E125526}" type="slidenum">
              <a:rPr lang="pl-PL"/>
              <a:pPr>
                <a:defRPr/>
              </a:pPr>
              <a:t>3</a:t>
            </a:fld>
            <a:endParaRPr lang="pl-PL"/>
          </a:p>
        </p:txBody>
      </p:sp>
      <p:sp>
        <p:nvSpPr>
          <p:cNvPr id="1029" name="Rectangle 2"/>
          <p:cNvSpPr>
            <a:spLocks noGrp="1" noChangeArrowheads="1"/>
          </p:cNvSpPr>
          <p:nvPr>
            <p:ph type="title"/>
          </p:nvPr>
        </p:nvSpPr>
        <p:spPr/>
        <p:txBody>
          <a:bodyPr/>
          <a:lstStyle/>
          <a:p>
            <a:pPr eaLnBrk="1" hangingPunct="1"/>
            <a:r>
              <a:rPr lang="pl-PL" altLang="pl-PL" sz="2000" smtClean="0">
                <a:solidFill>
                  <a:schemeClr val="tx1"/>
                </a:solidFill>
              </a:rPr>
              <a:t>1. </a:t>
            </a:r>
            <a:r>
              <a:rPr lang="pl-PL" altLang="pl-PL" sz="2000" smtClean="0"/>
              <a:t>Aktuator piezoelektryczny jako obiekt sterowania</a:t>
            </a:r>
          </a:p>
        </p:txBody>
      </p:sp>
      <p:sp>
        <p:nvSpPr>
          <p:cNvPr id="1030" name="Rectangle 3"/>
          <p:cNvSpPr>
            <a:spLocks noChangeArrowheads="1"/>
          </p:cNvSpPr>
          <p:nvPr/>
        </p:nvSpPr>
        <p:spPr bwMode="auto">
          <a:xfrm>
            <a:off x="0" y="3825875"/>
            <a:ext cx="914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8650"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pl-PL" altLang="pl-PL" sz="1600" i="1">
                <a:latin typeface="Verdana" pitchFamily="34" charset="0"/>
              </a:rPr>
              <a:t>Rys. 1. Zamknięty układ sterowania aktuatorem piezoelektrycznym</a:t>
            </a:r>
            <a:endParaRPr lang="en-US" altLang="pl-PL" sz="1600" i="1">
              <a:latin typeface="Verdana" pitchFamily="34" charset="0"/>
            </a:endParaRPr>
          </a:p>
        </p:txBody>
      </p:sp>
      <p:sp>
        <p:nvSpPr>
          <p:cNvPr id="1031" name="Rectangle 5"/>
          <p:cNvSpPr>
            <a:spLocks noChangeArrowheads="1"/>
          </p:cNvSpPr>
          <p:nvPr/>
        </p:nvSpPr>
        <p:spPr bwMode="auto">
          <a:xfrm>
            <a:off x="227013" y="1420813"/>
            <a:ext cx="8916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t>1.1. Układy sterowania aktuatorem piezoelektrycznym</a:t>
            </a:r>
          </a:p>
        </p:txBody>
      </p:sp>
      <p:sp>
        <p:nvSpPr>
          <p:cNvPr id="1032"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graphicFrame>
        <p:nvGraphicFramePr>
          <p:cNvPr id="1026" name="Object 8"/>
          <p:cNvGraphicFramePr>
            <a:graphicFrameLocks noChangeAspect="1"/>
          </p:cNvGraphicFramePr>
          <p:nvPr/>
        </p:nvGraphicFramePr>
        <p:xfrm>
          <a:off x="1687513" y="1895475"/>
          <a:ext cx="6232525" cy="1827213"/>
        </p:xfrm>
        <a:graphic>
          <a:graphicData uri="http://schemas.openxmlformats.org/presentationml/2006/ole">
            <mc:AlternateContent xmlns:mc="http://schemas.openxmlformats.org/markup-compatibility/2006">
              <mc:Choice xmlns:v="urn:schemas-microsoft-com:vml" Requires="v">
                <p:oleObj spid="_x0000_s1035" name="Visio" r:id="rId4" imgW="5573018" imgH="1635633" progId="Visio.Drawing.11">
                  <p:embed/>
                </p:oleObj>
              </mc:Choice>
              <mc:Fallback>
                <p:oleObj name="Visio" r:id="rId4" imgW="5573018" imgH="1635633" progId="Visio.Drawing.11">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7513" y="1895475"/>
                        <a:ext cx="6232525" cy="1827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Rectangle 3"/>
          <p:cNvSpPr>
            <a:spLocks noChangeArrowheads="1"/>
          </p:cNvSpPr>
          <p:nvPr/>
        </p:nvSpPr>
        <p:spPr bwMode="auto">
          <a:xfrm>
            <a:off x="0" y="6089650"/>
            <a:ext cx="914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8650"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pl-PL" altLang="pl-PL" sz="1600" i="1">
                <a:latin typeface="Verdana" pitchFamily="34" charset="0"/>
              </a:rPr>
              <a:t>Rys. 2. Otwarty układ sterowania aktuatorem piezoelektrycznym</a:t>
            </a:r>
            <a:endParaRPr lang="en-US" altLang="pl-PL" sz="1600" i="1">
              <a:latin typeface="Verdana" pitchFamily="34" charset="0"/>
            </a:endParaRPr>
          </a:p>
        </p:txBody>
      </p:sp>
      <p:sp>
        <p:nvSpPr>
          <p:cNvPr id="1034"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graphicFrame>
        <p:nvGraphicFramePr>
          <p:cNvPr id="1027" name="Object 10"/>
          <p:cNvGraphicFramePr>
            <a:graphicFrameLocks noChangeAspect="1"/>
          </p:cNvGraphicFramePr>
          <p:nvPr/>
        </p:nvGraphicFramePr>
        <p:xfrm>
          <a:off x="1760538" y="4410075"/>
          <a:ext cx="5980112" cy="1679575"/>
        </p:xfrm>
        <a:graphic>
          <a:graphicData uri="http://schemas.openxmlformats.org/presentationml/2006/ole">
            <mc:AlternateContent xmlns:mc="http://schemas.openxmlformats.org/markup-compatibility/2006">
              <mc:Choice xmlns:v="urn:schemas-microsoft-com:vml" Requires="v">
                <p:oleObj spid="_x0000_s1036" name="Visio" r:id="rId6" imgW="5446731" imgH="1532763" progId="Visio.Drawing.11">
                  <p:embed/>
                </p:oleObj>
              </mc:Choice>
              <mc:Fallback>
                <p:oleObj name="Visio" r:id="rId6" imgW="5446731" imgH="1532763" progId="Visio.Drawing.11">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0538" y="4410075"/>
                        <a:ext cx="5980112" cy="167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ymbol zastępczy numeru slajdu 5"/>
          <p:cNvSpPr>
            <a:spLocks noGrp="1"/>
          </p:cNvSpPr>
          <p:nvPr>
            <p:ph type="sldNum" sz="quarter" idx="12"/>
          </p:nvPr>
        </p:nvSpPr>
        <p:spPr/>
        <p:txBody>
          <a:bodyPr/>
          <a:lstStyle/>
          <a:p>
            <a:pPr>
              <a:defRPr/>
            </a:pPr>
            <a:fld id="{A5AA8CB4-2EC3-4E2F-81A2-5D4B091E7169}" type="slidenum">
              <a:rPr lang="pl-PL"/>
              <a:pPr>
                <a:defRPr/>
              </a:pPr>
              <a:t>4</a:t>
            </a:fld>
            <a:endParaRPr lang="pl-PL"/>
          </a:p>
        </p:txBody>
      </p:sp>
      <p:sp>
        <p:nvSpPr>
          <p:cNvPr id="2053" name="Rectangle 2"/>
          <p:cNvSpPr>
            <a:spLocks noGrp="1" noChangeArrowheads="1"/>
          </p:cNvSpPr>
          <p:nvPr>
            <p:ph type="title"/>
          </p:nvPr>
        </p:nvSpPr>
        <p:spPr/>
        <p:txBody>
          <a:bodyPr/>
          <a:lstStyle/>
          <a:p>
            <a:pPr eaLnBrk="1" hangingPunct="1"/>
            <a:r>
              <a:rPr lang="pl-PL" altLang="pl-PL" sz="2000" smtClean="0">
                <a:solidFill>
                  <a:schemeClr val="tx1"/>
                </a:solidFill>
              </a:rPr>
              <a:t>1. </a:t>
            </a:r>
            <a:r>
              <a:rPr lang="pl-PL" altLang="pl-PL" sz="2000" smtClean="0"/>
              <a:t>Aktuator piezoelektryczny jako obiekt sterowania</a:t>
            </a:r>
          </a:p>
        </p:txBody>
      </p:sp>
      <p:sp>
        <p:nvSpPr>
          <p:cNvPr id="2054" name="Rectangle 3"/>
          <p:cNvSpPr>
            <a:spLocks noChangeArrowheads="1"/>
          </p:cNvSpPr>
          <p:nvPr/>
        </p:nvSpPr>
        <p:spPr bwMode="auto">
          <a:xfrm>
            <a:off x="0" y="3825875"/>
            <a:ext cx="9144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8650"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pl-PL" altLang="pl-PL" sz="1600" i="1">
                <a:latin typeface="Verdana" pitchFamily="34" charset="0"/>
              </a:rPr>
              <a:t>Rys. 3. Schemat sprzężeń skrośnych występujących w aktuatorze</a:t>
            </a:r>
            <a:endParaRPr lang="en-US" altLang="pl-PL" sz="1600" i="1">
              <a:latin typeface="Verdana" pitchFamily="34" charset="0"/>
            </a:endParaRPr>
          </a:p>
        </p:txBody>
      </p:sp>
      <p:sp>
        <p:nvSpPr>
          <p:cNvPr id="2055" name="Rectangle 5"/>
          <p:cNvSpPr>
            <a:spLocks noChangeArrowheads="1"/>
          </p:cNvSpPr>
          <p:nvPr/>
        </p:nvSpPr>
        <p:spPr bwMode="auto">
          <a:xfrm>
            <a:off x="263525" y="1420813"/>
            <a:ext cx="8880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t>1.2. Aktuator piezoelektryczny jako obiekt sterowania typu MIMO</a:t>
            </a:r>
          </a:p>
        </p:txBody>
      </p:sp>
      <p:sp>
        <p:nvSpPr>
          <p:cNvPr id="2056"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2057" name="Rectangle 3"/>
          <p:cNvSpPr>
            <a:spLocks noChangeArrowheads="1"/>
          </p:cNvSpPr>
          <p:nvPr/>
        </p:nvSpPr>
        <p:spPr bwMode="auto">
          <a:xfrm>
            <a:off x="0" y="5984875"/>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28650"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pl-PL" altLang="pl-PL" sz="1600" i="1">
                <a:latin typeface="Verdana" pitchFamily="34" charset="0"/>
              </a:rPr>
              <a:t>Rys. 4. Koncepcja układu sterowania przemieszczeniem z aktuatorem jako obiektem sterowania typu MIMO</a:t>
            </a:r>
          </a:p>
          <a:p>
            <a:pPr algn="ctr" eaLnBrk="1" hangingPunct="1"/>
            <a:endParaRPr lang="en-US" altLang="pl-PL" sz="1600" i="1">
              <a:latin typeface="Verdana" pitchFamily="34" charset="0"/>
            </a:endParaRPr>
          </a:p>
        </p:txBody>
      </p:sp>
      <p:sp>
        <p:nvSpPr>
          <p:cNvPr id="2058"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205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graphicFrame>
        <p:nvGraphicFramePr>
          <p:cNvPr id="2050" name="Object 4"/>
          <p:cNvGraphicFramePr>
            <a:graphicFrameLocks noChangeAspect="1"/>
          </p:cNvGraphicFramePr>
          <p:nvPr/>
        </p:nvGraphicFramePr>
        <p:xfrm>
          <a:off x="1614488" y="2005013"/>
          <a:ext cx="6243637" cy="1570037"/>
        </p:xfrm>
        <a:graphic>
          <a:graphicData uri="http://schemas.openxmlformats.org/presentationml/2006/ole">
            <mc:AlternateContent xmlns:mc="http://schemas.openxmlformats.org/markup-compatibility/2006">
              <mc:Choice xmlns:v="urn:schemas-microsoft-com:vml" Requires="v">
                <p:oleObj spid="_x0000_s2061" name="Visio" r:id="rId4" imgW="4438980" imgH="1108792" progId="Visio.Drawing.11">
                  <p:embed/>
                </p:oleObj>
              </mc:Choice>
              <mc:Fallback>
                <p:oleObj name="Visio" r:id="rId4" imgW="4438980" imgH="1108792" progId="Visio.Drawing.11">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4488" y="2005013"/>
                        <a:ext cx="6243637" cy="1570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0"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graphicFrame>
        <p:nvGraphicFramePr>
          <p:cNvPr id="2051" name="Object 6"/>
          <p:cNvGraphicFramePr>
            <a:graphicFrameLocks noChangeAspect="1"/>
          </p:cNvGraphicFramePr>
          <p:nvPr/>
        </p:nvGraphicFramePr>
        <p:xfrm>
          <a:off x="1139825" y="4414838"/>
          <a:ext cx="6796088" cy="1497012"/>
        </p:xfrm>
        <a:graphic>
          <a:graphicData uri="http://schemas.openxmlformats.org/presentationml/2006/ole">
            <mc:AlternateContent xmlns:mc="http://schemas.openxmlformats.org/markup-compatibility/2006">
              <mc:Choice xmlns:v="urn:schemas-microsoft-com:vml" Requires="v">
                <p:oleObj spid="_x0000_s2062" name="Visio" r:id="rId6" imgW="5889646" imgH="1299836" progId="Visio.Drawing.11">
                  <p:embed/>
                </p:oleObj>
              </mc:Choice>
              <mc:Fallback>
                <p:oleObj name="Visio" r:id="rId6" imgW="5889646" imgH="1299836" progId="Visio.Drawing.11">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9825" y="4414838"/>
                        <a:ext cx="6796088" cy="1497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6"/>
          <p:cNvSpPr>
            <a:spLocks noGrp="1"/>
          </p:cNvSpPr>
          <p:nvPr>
            <p:ph type="sldNum" sz="quarter" idx="12"/>
          </p:nvPr>
        </p:nvSpPr>
        <p:spPr/>
        <p:txBody>
          <a:bodyPr/>
          <a:lstStyle/>
          <a:p>
            <a:pPr>
              <a:defRPr/>
            </a:pPr>
            <a:fld id="{04038A05-B3DC-4D2D-8733-265D220C589D}" type="slidenum">
              <a:rPr lang="pl-PL"/>
              <a:pPr>
                <a:defRPr/>
              </a:pPr>
              <a:t>5</a:t>
            </a:fld>
            <a:endParaRPr lang="pl-PL"/>
          </a:p>
        </p:txBody>
      </p:sp>
      <p:sp>
        <p:nvSpPr>
          <p:cNvPr id="3078" name="Rectangle 2"/>
          <p:cNvSpPr>
            <a:spLocks noGrp="1" noChangeArrowheads="1"/>
          </p:cNvSpPr>
          <p:nvPr>
            <p:ph type="title"/>
          </p:nvPr>
        </p:nvSpPr>
        <p:spPr/>
        <p:txBody>
          <a:bodyPr/>
          <a:lstStyle/>
          <a:p>
            <a:pPr eaLnBrk="1" hangingPunct="1"/>
            <a:r>
              <a:rPr lang="pl-PL" altLang="pl-PL" smtClean="0">
                <a:solidFill>
                  <a:schemeClr val="tx1"/>
                </a:solidFill>
              </a:rPr>
              <a:t>2. </a:t>
            </a:r>
            <a:r>
              <a:rPr lang="pl-PL" altLang="pl-PL" smtClean="0"/>
              <a:t>Model matematyczny stosu piezoelektrycznego</a:t>
            </a:r>
          </a:p>
        </p:txBody>
      </p:sp>
      <p:sp>
        <p:nvSpPr>
          <p:cNvPr id="3079" name="Rectangle 4"/>
          <p:cNvSpPr>
            <a:spLocks noChangeArrowheads="1"/>
          </p:cNvSpPr>
          <p:nvPr/>
        </p:nvSpPr>
        <p:spPr bwMode="auto">
          <a:xfrm>
            <a:off x="0" y="4414838"/>
            <a:ext cx="45354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r>
              <a:rPr lang="pl-PL" altLang="pl-PL" sz="1600" i="1">
                <a:latin typeface="Verdana" pitchFamily="34" charset="0"/>
              </a:rPr>
              <a:t>Rys. 5. Schemat aktuatora piezoelekt.</a:t>
            </a:r>
            <a:endParaRPr lang="en-US" altLang="pl-PL" sz="1600" i="1">
              <a:latin typeface="Verdana" pitchFamily="34" charset="0"/>
            </a:endParaRPr>
          </a:p>
        </p:txBody>
      </p:sp>
      <p:sp>
        <p:nvSpPr>
          <p:cNvPr id="3080" name="Rectangle 31"/>
          <p:cNvSpPr>
            <a:spLocks noChangeArrowheads="1"/>
          </p:cNvSpPr>
          <p:nvPr/>
        </p:nvSpPr>
        <p:spPr bwMode="auto">
          <a:xfrm>
            <a:off x="0" y="25717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3081" name="Rectangle 3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graphicFrame>
        <p:nvGraphicFramePr>
          <p:cNvPr id="3074" name="Object 32"/>
          <p:cNvGraphicFramePr>
            <a:graphicFrameLocks noChangeAspect="1"/>
          </p:cNvGraphicFramePr>
          <p:nvPr/>
        </p:nvGraphicFramePr>
        <p:xfrm>
          <a:off x="250825" y="1890713"/>
          <a:ext cx="3611563" cy="2524125"/>
        </p:xfrm>
        <a:graphic>
          <a:graphicData uri="http://schemas.openxmlformats.org/presentationml/2006/ole">
            <mc:AlternateContent xmlns:mc="http://schemas.openxmlformats.org/markup-compatibility/2006">
              <mc:Choice xmlns:v="urn:schemas-microsoft-com:vml" Requires="v">
                <p:oleObj spid="_x0000_s3092" name="Visio" r:id="rId4" imgW="2753572" imgH="1912647" progId="Visio.Drawing.11">
                  <p:embed/>
                </p:oleObj>
              </mc:Choice>
              <mc:Fallback>
                <p:oleObj name="Visio" r:id="rId4" imgW="2753572" imgH="1912647" progId="Visio.Drawing.11">
                  <p:embed/>
                  <p:pic>
                    <p:nvPicPr>
                      <p:cNvPr id="0" name="Object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1890713"/>
                        <a:ext cx="3611563" cy="2524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2" name="Rectangle 3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3083" name="Rectangle 4"/>
          <p:cNvSpPr>
            <a:spLocks noChangeArrowheads="1"/>
          </p:cNvSpPr>
          <p:nvPr/>
        </p:nvSpPr>
        <p:spPr bwMode="auto">
          <a:xfrm>
            <a:off x="4456113" y="1530350"/>
            <a:ext cx="46069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cs typeface="Arial" charset="0"/>
              </a:rPr>
              <a:t>2.2. Równania konstytutywne – postać ogólna:</a:t>
            </a:r>
            <a:endParaRPr lang="en-US" altLang="pl-PL" sz="1800">
              <a:cs typeface="Arial" charset="0"/>
            </a:endParaRPr>
          </a:p>
        </p:txBody>
      </p:sp>
      <p:sp>
        <p:nvSpPr>
          <p:cNvPr id="3084" name="Rectangle 3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3085" name="Rectangle 5"/>
          <p:cNvSpPr>
            <a:spLocks noChangeArrowheads="1"/>
          </p:cNvSpPr>
          <p:nvPr/>
        </p:nvSpPr>
        <p:spPr bwMode="auto">
          <a:xfrm>
            <a:off x="4535488" y="2297113"/>
            <a:ext cx="2719387" cy="1058862"/>
          </a:xfrm>
          <a:prstGeom prst="rect">
            <a:avLst/>
          </a:prstGeom>
          <a:solidFill>
            <a:srgbClr val="FFFF00"/>
          </a:solidFill>
          <a:ln w="15875">
            <a:solidFill>
              <a:schemeClr val="tx1"/>
            </a:solidFill>
            <a:miter lim="800000"/>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3086" name="Rectangle 6"/>
          <p:cNvSpPr>
            <a:spLocks noChangeArrowheads="1"/>
          </p:cNvSpPr>
          <p:nvPr/>
        </p:nvSpPr>
        <p:spPr bwMode="auto">
          <a:xfrm>
            <a:off x="8153400" y="2592388"/>
            <a:ext cx="7572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(1)</a:t>
            </a:r>
          </a:p>
        </p:txBody>
      </p:sp>
      <p:sp>
        <p:nvSpPr>
          <p:cNvPr id="3087" name="Rectangle 7"/>
          <p:cNvSpPr>
            <a:spLocks noChangeArrowheads="1"/>
          </p:cNvSpPr>
          <p:nvPr/>
        </p:nvSpPr>
        <p:spPr bwMode="auto">
          <a:xfrm>
            <a:off x="4383088" y="3575050"/>
            <a:ext cx="4314825"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363538"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buClr>
                <a:schemeClr val="bg2"/>
              </a:buClr>
              <a:buSzPct val="75000"/>
              <a:buFont typeface="Wingdings" pitchFamily="2" charset="2"/>
              <a:buNone/>
            </a:pPr>
            <a:r>
              <a:rPr lang="pl-PL" altLang="pl-PL" sz="1400"/>
              <a:t>gdzie:</a:t>
            </a:r>
          </a:p>
          <a:p>
            <a:pPr eaLnBrk="1" hangingPunct="1">
              <a:buClr>
                <a:schemeClr val="bg2"/>
              </a:buClr>
              <a:buSzPct val="75000"/>
              <a:buFont typeface="Wingdings" pitchFamily="2" charset="2"/>
              <a:buNone/>
            </a:pPr>
            <a:r>
              <a:rPr lang="pl-PL" altLang="pl-PL" sz="1600" b="1"/>
              <a:t>S</a:t>
            </a:r>
            <a:r>
              <a:rPr lang="pl-PL" altLang="pl-PL" sz="1600"/>
              <a:t>– tensor odkształcenia,</a:t>
            </a:r>
          </a:p>
          <a:p>
            <a:pPr eaLnBrk="1" hangingPunct="1">
              <a:buClr>
                <a:schemeClr val="bg2"/>
              </a:buClr>
              <a:buSzPct val="75000"/>
              <a:buFont typeface="Wingdings" pitchFamily="2" charset="2"/>
              <a:buNone/>
            </a:pPr>
            <a:r>
              <a:rPr lang="pl-PL" altLang="pl-PL" sz="1600" b="1"/>
              <a:t>T</a:t>
            </a:r>
            <a:r>
              <a:rPr lang="pl-PL" altLang="pl-PL" sz="1600"/>
              <a:t>– tensor naprężenia,</a:t>
            </a:r>
          </a:p>
          <a:p>
            <a:pPr eaLnBrk="1" hangingPunct="1">
              <a:buClr>
                <a:schemeClr val="bg2"/>
              </a:buClr>
              <a:buSzPct val="75000"/>
              <a:buFont typeface="Wingdings" pitchFamily="2" charset="2"/>
              <a:buNone/>
            </a:pPr>
            <a:r>
              <a:rPr lang="pl-PL" altLang="pl-PL" sz="1600" b="1"/>
              <a:t>D</a:t>
            </a:r>
            <a:r>
              <a:rPr lang="pl-PL" altLang="pl-PL" sz="1600"/>
              <a:t> – wektor przesunięcia ładunku,</a:t>
            </a:r>
          </a:p>
          <a:p>
            <a:pPr eaLnBrk="1" hangingPunct="1">
              <a:buClr>
                <a:schemeClr val="bg2"/>
              </a:buClr>
              <a:buSzPct val="75000"/>
              <a:buFont typeface="Wingdings" pitchFamily="2" charset="2"/>
              <a:buNone/>
            </a:pPr>
            <a:r>
              <a:rPr lang="pl-PL" altLang="pl-PL" sz="1600" b="1"/>
              <a:t>E</a:t>
            </a:r>
            <a:r>
              <a:rPr lang="pl-PL" altLang="pl-PL" sz="1600"/>
              <a:t> – wektor natężenia pola elektrycznego,</a:t>
            </a:r>
          </a:p>
          <a:p>
            <a:pPr eaLnBrk="1" hangingPunct="1">
              <a:buClr>
                <a:schemeClr val="bg2"/>
              </a:buClr>
              <a:buSzPct val="75000"/>
              <a:buFont typeface="Wingdings" pitchFamily="2" charset="2"/>
              <a:buNone/>
            </a:pPr>
            <a:r>
              <a:rPr lang="pl-PL" altLang="pl-PL" sz="1600"/>
              <a:t>s – podatność materiału piezoelektrycznego,</a:t>
            </a:r>
          </a:p>
          <a:p>
            <a:pPr eaLnBrk="1" hangingPunct="1">
              <a:buClr>
                <a:schemeClr val="bg2"/>
              </a:buClr>
              <a:buSzPct val="75000"/>
              <a:buFont typeface="Wingdings" pitchFamily="2" charset="2"/>
              <a:buNone/>
            </a:pPr>
            <a:r>
              <a:rPr lang="pl-PL" altLang="pl-PL" sz="1600"/>
              <a:t>d – stała piezoelektryczna,</a:t>
            </a:r>
          </a:p>
          <a:p>
            <a:pPr eaLnBrk="1" hangingPunct="1">
              <a:buClr>
                <a:schemeClr val="bg2"/>
              </a:buClr>
              <a:buSzPct val="75000"/>
              <a:buFont typeface="Wingdings" pitchFamily="2" charset="2"/>
              <a:buNone/>
            </a:pPr>
            <a:r>
              <a:rPr lang="el-GR" altLang="pl-PL" sz="1600"/>
              <a:t>ε</a:t>
            </a:r>
            <a:r>
              <a:rPr lang="pl-PL" altLang="pl-PL" sz="1600"/>
              <a:t> – przenikalność dielektryczna materiału piezoelektrycznego.</a:t>
            </a:r>
          </a:p>
        </p:txBody>
      </p:sp>
      <p:graphicFrame>
        <p:nvGraphicFramePr>
          <p:cNvPr id="3075" name="Object 46"/>
          <p:cNvGraphicFramePr>
            <a:graphicFrameLocks noChangeAspect="1"/>
          </p:cNvGraphicFramePr>
          <p:nvPr>
            <p:ph sz="half" idx="1"/>
          </p:nvPr>
        </p:nvGraphicFramePr>
        <p:xfrm>
          <a:off x="4711700" y="2441575"/>
          <a:ext cx="2324100" cy="768350"/>
        </p:xfrm>
        <a:graphic>
          <a:graphicData uri="http://schemas.openxmlformats.org/presentationml/2006/ole">
            <mc:AlternateContent xmlns:mc="http://schemas.openxmlformats.org/markup-compatibility/2006">
              <mc:Choice xmlns:v="urn:schemas-microsoft-com:vml" Requires="v">
                <p:oleObj spid="_x0000_s3093" name="Równanie" r:id="rId6" imgW="1612800" imgH="533160" progId="Equation.3">
                  <p:embed/>
                </p:oleObj>
              </mc:Choice>
              <mc:Fallback>
                <p:oleObj name="Równanie" r:id="rId6" imgW="1612800" imgH="533160" progId="Equation.3">
                  <p:embed/>
                  <p:pic>
                    <p:nvPicPr>
                      <p:cNvPr id="0" name="Object 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1700" y="2441575"/>
                        <a:ext cx="23241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8" name="Rectangle 4"/>
          <p:cNvSpPr>
            <a:spLocks noChangeArrowheads="1"/>
          </p:cNvSpPr>
          <p:nvPr/>
        </p:nvSpPr>
        <p:spPr bwMode="auto">
          <a:xfrm>
            <a:off x="250825" y="1530350"/>
            <a:ext cx="4454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cs typeface="Arial" charset="0"/>
              </a:rPr>
              <a:t>2.1. Modelowany obiekt</a:t>
            </a:r>
            <a:endParaRPr lang="en-US" altLang="pl-PL" sz="1800">
              <a:cs typeface="Arial" charset="0"/>
            </a:endParaRPr>
          </a:p>
        </p:txBody>
      </p:sp>
      <p:sp>
        <p:nvSpPr>
          <p:cNvPr id="3089" name="Rectangle 4"/>
          <p:cNvSpPr>
            <a:spLocks noChangeArrowheads="1"/>
          </p:cNvSpPr>
          <p:nvPr/>
        </p:nvSpPr>
        <p:spPr bwMode="auto">
          <a:xfrm>
            <a:off x="171450" y="4773613"/>
            <a:ext cx="42846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cs typeface="Arial" charset="0"/>
              </a:rPr>
              <a:t>2.3. Równania konstytutywne dla modelowanego obiektu</a:t>
            </a:r>
            <a:endParaRPr lang="en-US" altLang="pl-PL" sz="1800">
              <a:cs typeface="Arial" charset="0"/>
            </a:endParaRPr>
          </a:p>
        </p:txBody>
      </p:sp>
      <p:sp>
        <p:nvSpPr>
          <p:cNvPr id="3090" name="Rectangle 5"/>
          <p:cNvSpPr>
            <a:spLocks noChangeArrowheads="1"/>
          </p:cNvSpPr>
          <p:nvPr/>
        </p:nvSpPr>
        <p:spPr bwMode="auto">
          <a:xfrm>
            <a:off x="1030288" y="5419725"/>
            <a:ext cx="2719387" cy="1058863"/>
          </a:xfrm>
          <a:prstGeom prst="rect">
            <a:avLst/>
          </a:prstGeom>
          <a:solidFill>
            <a:srgbClr val="FFFF00"/>
          </a:solidFill>
          <a:ln w="15875">
            <a:solidFill>
              <a:schemeClr val="tx1"/>
            </a:solidFill>
            <a:miter lim="800000"/>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3091" name="Rectangle 6"/>
          <p:cNvSpPr>
            <a:spLocks noChangeArrowheads="1"/>
          </p:cNvSpPr>
          <p:nvPr/>
        </p:nvSpPr>
        <p:spPr bwMode="auto">
          <a:xfrm>
            <a:off x="3900488" y="5661025"/>
            <a:ext cx="757237"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(2)</a:t>
            </a:r>
          </a:p>
        </p:txBody>
      </p:sp>
      <p:graphicFrame>
        <p:nvGraphicFramePr>
          <p:cNvPr id="3076" name="Object 47"/>
          <p:cNvGraphicFramePr>
            <a:graphicFrameLocks noChangeAspect="1"/>
          </p:cNvGraphicFramePr>
          <p:nvPr>
            <p:ph sz="half" idx="1"/>
          </p:nvPr>
        </p:nvGraphicFramePr>
        <p:xfrm>
          <a:off x="1177925" y="5573713"/>
          <a:ext cx="2495550" cy="746125"/>
        </p:xfrm>
        <a:graphic>
          <a:graphicData uri="http://schemas.openxmlformats.org/presentationml/2006/ole">
            <mc:AlternateContent xmlns:mc="http://schemas.openxmlformats.org/markup-compatibility/2006">
              <mc:Choice xmlns:v="urn:schemas-microsoft-com:vml" Requires="v">
                <p:oleObj spid="_x0000_s3094" name="Równanie" r:id="rId8" imgW="1612800" imgH="482400" progId="Equation.3">
                  <p:embed/>
                </p:oleObj>
              </mc:Choice>
              <mc:Fallback>
                <p:oleObj name="Równanie" r:id="rId8" imgW="1612800" imgH="482400" progId="Equation.3">
                  <p:embed/>
                  <p:pic>
                    <p:nvPicPr>
                      <p:cNvPr id="0" name="Object 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77925" y="5573713"/>
                        <a:ext cx="249555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ymbol zastępczy numeru slajdu 6"/>
          <p:cNvSpPr>
            <a:spLocks noGrp="1"/>
          </p:cNvSpPr>
          <p:nvPr>
            <p:ph type="sldNum" sz="quarter" idx="12"/>
          </p:nvPr>
        </p:nvSpPr>
        <p:spPr/>
        <p:txBody>
          <a:bodyPr/>
          <a:lstStyle/>
          <a:p>
            <a:pPr>
              <a:defRPr/>
            </a:pPr>
            <a:fld id="{90BEC92A-DBDD-468C-9F92-284D48882814}" type="slidenum">
              <a:rPr lang="pl-PL"/>
              <a:pPr>
                <a:defRPr/>
              </a:pPr>
              <a:t>6</a:t>
            </a:fld>
            <a:endParaRPr lang="pl-PL"/>
          </a:p>
        </p:txBody>
      </p:sp>
      <p:sp>
        <p:nvSpPr>
          <p:cNvPr id="4101" name="Rectangle 2"/>
          <p:cNvSpPr>
            <a:spLocks noGrp="1" noChangeArrowheads="1"/>
          </p:cNvSpPr>
          <p:nvPr>
            <p:ph type="title"/>
          </p:nvPr>
        </p:nvSpPr>
        <p:spPr/>
        <p:txBody>
          <a:bodyPr/>
          <a:lstStyle/>
          <a:p>
            <a:pPr eaLnBrk="1" hangingPunct="1"/>
            <a:r>
              <a:rPr lang="pl-PL" altLang="pl-PL" smtClean="0">
                <a:solidFill>
                  <a:schemeClr val="tx1"/>
                </a:solidFill>
              </a:rPr>
              <a:t>2. </a:t>
            </a:r>
            <a:r>
              <a:rPr lang="pl-PL" altLang="pl-PL" smtClean="0"/>
              <a:t>Model matematyczny stosu piezoelektrycznego</a:t>
            </a:r>
          </a:p>
        </p:txBody>
      </p:sp>
      <p:sp>
        <p:nvSpPr>
          <p:cNvPr id="4102" name="Rectangle 31"/>
          <p:cNvSpPr>
            <a:spLocks noChangeArrowheads="1"/>
          </p:cNvSpPr>
          <p:nvPr/>
        </p:nvSpPr>
        <p:spPr bwMode="auto">
          <a:xfrm>
            <a:off x="0" y="25717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03" name="Rectangle 3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04" name="Rectangle 3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05" name="Rectangle 3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06" name="Rectangle 7"/>
          <p:cNvSpPr>
            <a:spLocks noChangeArrowheads="1"/>
          </p:cNvSpPr>
          <p:nvPr/>
        </p:nvSpPr>
        <p:spPr bwMode="auto">
          <a:xfrm>
            <a:off x="250825" y="4232275"/>
            <a:ext cx="8678863"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363538"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buClr>
                <a:schemeClr val="bg2"/>
              </a:buClr>
              <a:buSzPct val="75000"/>
              <a:buFont typeface="Wingdings" pitchFamily="2" charset="2"/>
              <a:buNone/>
            </a:pPr>
            <a:r>
              <a:rPr lang="pl-PL" altLang="pl-PL" sz="1400"/>
              <a:t>gdzie:</a:t>
            </a:r>
          </a:p>
          <a:p>
            <a:pPr eaLnBrk="1" hangingPunct="1">
              <a:buClr>
                <a:schemeClr val="bg2"/>
              </a:buClr>
              <a:buSzPct val="75000"/>
              <a:buFont typeface="Wingdings" pitchFamily="2" charset="2"/>
              <a:buNone/>
            </a:pPr>
            <a:r>
              <a:rPr lang="pl-PL" altLang="pl-PL" sz="1600"/>
              <a:t>L</a:t>
            </a:r>
            <a:r>
              <a:rPr lang="pl-PL" altLang="pl-PL" sz="1600" baseline="-25000"/>
              <a:t>p</a:t>
            </a:r>
            <a:r>
              <a:rPr lang="pl-PL" altLang="pl-PL" sz="1600"/>
              <a:t>– grubość płytek z materiału piezoelektrycznego w stosie,</a:t>
            </a:r>
          </a:p>
          <a:p>
            <a:pPr eaLnBrk="1" hangingPunct="1">
              <a:buClr>
                <a:schemeClr val="bg2"/>
              </a:buClr>
              <a:buSzPct val="75000"/>
              <a:buFont typeface="Wingdings" pitchFamily="2" charset="2"/>
              <a:buNone/>
            </a:pPr>
            <a:r>
              <a:rPr lang="pl-PL" altLang="pl-PL" sz="1600"/>
              <a:t>A</a:t>
            </a:r>
            <a:r>
              <a:rPr lang="pl-PL" altLang="pl-PL" sz="1600" baseline="-25000"/>
              <a:t>p</a:t>
            </a:r>
            <a:r>
              <a:rPr lang="pl-PL" altLang="pl-PL" sz="1600"/>
              <a:t>– powierzchnia płytek z materiału piezoelektrycznego w stosie, </a:t>
            </a:r>
          </a:p>
          <a:p>
            <a:pPr eaLnBrk="1" hangingPunct="1">
              <a:buClr>
                <a:schemeClr val="bg2"/>
              </a:buClr>
              <a:buSzPct val="75000"/>
              <a:buFont typeface="Wingdings" pitchFamily="2" charset="2"/>
              <a:buNone/>
            </a:pPr>
            <a:r>
              <a:rPr lang="pl-PL" altLang="pl-PL" sz="1600"/>
              <a:t>F</a:t>
            </a:r>
            <a:r>
              <a:rPr lang="pl-PL" altLang="pl-PL" sz="1600" baseline="-25000"/>
              <a:t>z</a:t>
            </a:r>
            <a:r>
              <a:rPr lang="pl-PL" altLang="pl-PL" sz="1600"/>
              <a:t> – siła zewnętrzna działająca na aktuator,</a:t>
            </a:r>
          </a:p>
          <a:p>
            <a:pPr eaLnBrk="1" hangingPunct="1">
              <a:buClr>
                <a:schemeClr val="bg2"/>
              </a:buClr>
              <a:buSzPct val="75000"/>
              <a:buFont typeface="Wingdings" pitchFamily="2" charset="2"/>
              <a:buNone/>
            </a:pPr>
            <a:r>
              <a:rPr lang="pl-PL" altLang="pl-PL" sz="1600"/>
              <a:t>n – liczba płytek piezoelektrycznych w stosie,</a:t>
            </a:r>
          </a:p>
          <a:p>
            <a:pPr eaLnBrk="1" hangingPunct="1">
              <a:buClr>
                <a:schemeClr val="bg2"/>
              </a:buClr>
              <a:buSzPct val="75000"/>
              <a:buFont typeface="Wingdings" pitchFamily="2" charset="2"/>
              <a:buNone/>
            </a:pPr>
            <a:r>
              <a:rPr lang="el-GR" altLang="pl-PL" sz="1600"/>
              <a:t>Δ</a:t>
            </a:r>
            <a:r>
              <a:rPr lang="pl-PL" altLang="pl-PL" sz="1600"/>
              <a:t>L – zmiana grubości płytki piezoelektrycznej,</a:t>
            </a:r>
          </a:p>
          <a:p>
            <a:pPr eaLnBrk="1" hangingPunct="1">
              <a:buClr>
                <a:schemeClr val="bg2"/>
              </a:buClr>
              <a:buSzPct val="75000"/>
              <a:buFont typeface="Wingdings" pitchFamily="2" charset="2"/>
              <a:buNone/>
            </a:pPr>
            <a:r>
              <a:rPr lang="pl-PL" altLang="pl-PL" sz="1600"/>
              <a:t>K</a:t>
            </a:r>
            <a:r>
              <a:rPr lang="pl-PL" altLang="pl-PL" sz="1600" baseline="-25000"/>
              <a:t>1</a:t>
            </a:r>
            <a:r>
              <a:rPr lang="pl-PL" altLang="pl-PL" sz="1600"/>
              <a:t> – sprzężenie skrośne w materiale piezoelektrycznym,</a:t>
            </a:r>
          </a:p>
          <a:p>
            <a:pPr eaLnBrk="1" hangingPunct="1">
              <a:buClr>
                <a:schemeClr val="bg2"/>
              </a:buClr>
              <a:buSzPct val="75000"/>
              <a:buFont typeface="Wingdings" pitchFamily="2" charset="2"/>
              <a:buNone/>
            </a:pPr>
            <a:r>
              <a:rPr lang="pl-PL" altLang="pl-PL" sz="1600"/>
              <a:t>K</a:t>
            </a:r>
            <a:r>
              <a:rPr lang="pl-PL" altLang="pl-PL" sz="1600" baseline="-25000"/>
              <a:t>2</a:t>
            </a:r>
            <a:r>
              <a:rPr lang="pl-PL" altLang="pl-PL" sz="1600"/>
              <a:t> – sprzężenie skrośne w materiale piezoelektrycznym.</a:t>
            </a:r>
          </a:p>
        </p:txBody>
      </p:sp>
      <p:sp>
        <p:nvSpPr>
          <p:cNvPr id="4107" name="Rectangle 4"/>
          <p:cNvSpPr>
            <a:spLocks noChangeArrowheads="1"/>
          </p:cNvSpPr>
          <p:nvPr/>
        </p:nvSpPr>
        <p:spPr bwMode="auto">
          <a:xfrm>
            <a:off x="250825" y="1668463"/>
            <a:ext cx="8702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cs typeface="Arial" charset="0"/>
              </a:rPr>
              <a:t>2.4. Napięcie potrzebne do wygenerowania zadanego przemieszczenia aktuatora</a:t>
            </a:r>
            <a:endParaRPr lang="en-US" altLang="pl-PL" sz="1800">
              <a:cs typeface="Arial" charset="0"/>
            </a:endParaRPr>
          </a:p>
        </p:txBody>
      </p:sp>
      <p:sp>
        <p:nvSpPr>
          <p:cNvPr id="4108"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09" name="Rectangle 5"/>
          <p:cNvSpPr>
            <a:spLocks noChangeArrowheads="1"/>
          </p:cNvSpPr>
          <p:nvPr/>
        </p:nvSpPr>
        <p:spPr bwMode="auto">
          <a:xfrm>
            <a:off x="592138" y="2005013"/>
            <a:ext cx="4929187" cy="876300"/>
          </a:xfrm>
          <a:prstGeom prst="rect">
            <a:avLst/>
          </a:prstGeom>
          <a:solidFill>
            <a:srgbClr val="FFFF00"/>
          </a:solidFill>
          <a:ln w="15875">
            <a:solidFill>
              <a:schemeClr val="tx1"/>
            </a:solidFill>
            <a:miter lim="800000"/>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10" name="Rectangle 6"/>
          <p:cNvSpPr>
            <a:spLocks noChangeArrowheads="1"/>
          </p:cNvSpPr>
          <p:nvPr/>
        </p:nvSpPr>
        <p:spPr bwMode="auto">
          <a:xfrm>
            <a:off x="8196263" y="2109788"/>
            <a:ext cx="757237"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(3)</a:t>
            </a:r>
          </a:p>
        </p:txBody>
      </p:sp>
      <p:graphicFrame>
        <p:nvGraphicFramePr>
          <p:cNvPr id="4098" name="Object 13"/>
          <p:cNvGraphicFramePr>
            <a:graphicFrameLocks noChangeAspect="1"/>
          </p:cNvGraphicFramePr>
          <p:nvPr>
            <p:ph sz="half" idx="1"/>
          </p:nvPr>
        </p:nvGraphicFramePr>
        <p:xfrm>
          <a:off x="704850" y="2005013"/>
          <a:ext cx="4560888" cy="876300"/>
        </p:xfrm>
        <a:graphic>
          <a:graphicData uri="http://schemas.openxmlformats.org/presentationml/2006/ole">
            <mc:AlternateContent xmlns:mc="http://schemas.openxmlformats.org/markup-compatibility/2006">
              <mc:Choice xmlns:v="urn:schemas-microsoft-com:vml" Requires="v">
                <p:oleObj spid="_x0000_s4115" name="Równanie" r:id="rId4" imgW="2577960" imgH="495000" progId="Equation.3">
                  <p:embed/>
                </p:oleObj>
              </mc:Choice>
              <mc:Fallback>
                <p:oleObj name="Równanie" r:id="rId4" imgW="2577960" imgH="495000" progId="Equation.3">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850" y="2005013"/>
                        <a:ext cx="4560888"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1" name="Rectangle 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12" name="Rectangle 4"/>
          <p:cNvSpPr>
            <a:spLocks noChangeArrowheads="1"/>
          </p:cNvSpPr>
          <p:nvPr/>
        </p:nvSpPr>
        <p:spPr bwMode="auto">
          <a:xfrm>
            <a:off x="227013" y="2917825"/>
            <a:ext cx="8702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cs typeface="Arial" charset="0"/>
              </a:rPr>
              <a:t>2.5. Napięcie potrzebne do wygenerowania zadanego przemieszczenia aktuatora</a:t>
            </a:r>
            <a:endParaRPr lang="en-US" altLang="pl-PL" sz="1800">
              <a:cs typeface="Arial" charset="0"/>
            </a:endParaRPr>
          </a:p>
        </p:txBody>
      </p:sp>
      <p:sp>
        <p:nvSpPr>
          <p:cNvPr id="4113" name="Rectangle 5"/>
          <p:cNvSpPr>
            <a:spLocks noChangeArrowheads="1"/>
          </p:cNvSpPr>
          <p:nvPr/>
        </p:nvSpPr>
        <p:spPr bwMode="auto">
          <a:xfrm>
            <a:off x="568325" y="3246438"/>
            <a:ext cx="4929188" cy="876300"/>
          </a:xfrm>
          <a:prstGeom prst="rect">
            <a:avLst/>
          </a:prstGeom>
          <a:solidFill>
            <a:srgbClr val="FFFF00"/>
          </a:solidFill>
          <a:ln w="15875">
            <a:solidFill>
              <a:schemeClr val="tx1"/>
            </a:solidFill>
            <a:miter lim="800000"/>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4114" name="Rectangle 6"/>
          <p:cNvSpPr>
            <a:spLocks noChangeArrowheads="1"/>
          </p:cNvSpPr>
          <p:nvPr/>
        </p:nvSpPr>
        <p:spPr bwMode="auto">
          <a:xfrm>
            <a:off x="8172450" y="3351213"/>
            <a:ext cx="7572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(4)</a:t>
            </a:r>
          </a:p>
        </p:txBody>
      </p:sp>
      <p:graphicFrame>
        <p:nvGraphicFramePr>
          <p:cNvPr id="4099" name="Object 16"/>
          <p:cNvGraphicFramePr>
            <a:graphicFrameLocks noChangeAspect="1"/>
          </p:cNvGraphicFramePr>
          <p:nvPr>
            <p:ph sz="half" idx="1"/>
          </p:nvPr>
        </p:nvGraphicFramePr>
        <p:xfrm>
          <a:off x="771525" y="3295650"/>
          <a:ext cx="4378325" cy="777875"/>
        </p:xfrm>
        <a:graphic>
          <a:graphicData uri="http://schemas.openxmlformats.org/presentationml/2006/ole">
            <mc:AlternateContent xmlns:mc="http://schemas.openxmlformats.org/markup-compatibility/2006">
              <mc:Choice xmlns:v="urn:schemas-microsoft-com:vml" Requires="v">
                <p:oleObj spid="_x0000_s4116" name="Równanie" r:id="rId6" imgW="2501640" imgH="444240" progId="Equation.3">
                  <p:embed/>
                </p:oleObj>
              </mc:Choice>
              <mc:Fallback>
                <p:oleObj name="Równanie" r:id="rId6" imgW="2501640" imgH="444240" progId="Equation.3">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1525" y="3295650"/>
                        <a:ext cx="4378325"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ymbol zastępczy numeru slajdu 5"/>
          <p:cNvSpPr>
            <a:spLocks noGrp="1"/>
          </p:cNvSpPr>
          <p:nvPr>
            <p:ph type="sldNum" sz="quarter" idx="12"/>
          </p:nvPr>
        </p:nvSpPr>
        <p:spPr/>
        <p:txBody>
          <a:bodyPr/>
          <a:lstStyle/>
          <a:p>
            <a:pPr>
              <a:defRPr/>
            </a:pPr>
            <a:fld id="{6A285163-F46B-4597-BF68-AC4F5FA7522B}" type="slidenum">
              <a:rPr lang="pl-PL"/>
              <a:pPr>
                <a:defRPr/>
              </a:pPr>
              <a:t>7</a:t>
            </a:fld>
            <a:endParaRPr lang="pl-PL"/>
          </a:p>
        </p:txBody>
      </p:sp>
      <p:sp>
        <p:nvSpPr>
          <p:cNvPr id="8195" name="Rectangle 9"/>
          <p:cNvSpPr>
            <a:spLocks noChangeArrowheads="1"/>
          </p:cNvSpPr>
          <p:nvPr/>
        </p:nvSpPr>
        <p:spPr bwMode="auto">
          <a:xfrm>
            <a:off x="250825" y="1597025"/>
            <a:ext cx="8642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t>3.1. Założenia</a:t>
            </a:r>
          </a:p>
        </p:txBody>
      </p:sp>
      <p:sp>
        <p:nvSpPr>
          <p:cNvPr id="8196" name="Rectangle 10"/>
          <p:cNvSpPr>
            <a:spLocks noChangeArrowheads="1"/>
          </p:cNvSpPr>
          <p:nvPr/>
        </p:nvSpPr>
        <p:spPr bwMode="auto">
          <a:xfrm>
            <a:off x="0" y="2168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8197" name="Rectangle 13"/>
          <p:cNvSpPr>
            <a:spLocks noChangeArrowheads="1"/>
          </p:cNvSpPr>
          <p:nvPr/>
        </p:nvSpPr>
        <p:spPr bwMode="auto">
          <a:xfrm>
            <a:off x="0" y="2957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8198" name="Rectangle 15"/>
          <p:cNvSpPr>
            <a:spLocks noChangeArrowheads="1"/>
          </p:cNvSpPr>
          <p:nvPr/>
        </p:nvSpPr>
        <p:spPr bwMode="auto">
          <a:xfrm>
            <a:off x="0" y="2605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8199" name="Rectangle 23"/>
          <p:cNvSpPr>
            <a:spLocks noGrp="1" noChangeArrowheads="1"/>
          </p:cNvSpPr>
          <p:nvPr>
            <p:ph type="title"/>
          </p:nvPr>
        </p:nvSpPr>
        <p:spPr/>
        <p:txBody>
          <a:bodyPr/>
          <a:lstStyle/>
          <a:p>
            <a:pPr eaLnBrk="1" hangingPunct="1"/>
            <a:r>
              <a:rPr lang="pl-PL" altLang="pl-PL" sz="2000" smtClean="0"/>
              <a:t>3. Wyniki badań symulacyjnych</a:t>
            </a:r>
            <a:endParaRPr lang="en-US" altLang="pl-PL" sz="2000" smtClean="0"/>
          </a:p>
        </p:txBody>
      </p:sp>
      <p:sp>
        <p:nvSpPr>
          <p:cNvPr id="8200" name="Rectangle 9"/>
          <p:cNvSpPr>
            <a:spLocks noChangeArrowheads="1"/>
          </p:cNvSpPr>
          <p:nvPr/>
        </p:nvSpPr>
        <p:spPr bwMode="auto">
          <a:xfrm>
            <a:off x="250825" y="1984375"/>
            <a:ext cx="86423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a:t>A. Własności wybranych ceramik piezoelektrycznych </a:t>
            </a:r>
          </a:p>
        </p:txBody>
      </p:sp>
      <p:graphicFrame>
        <p:nvGraphicFramePr>
          <p:cNvPr id="21" name="Tabela 20"/>
          <p:cNvGraphicFramePr>
            <a:graphicFrameLocks noGrp="1"/>
          </p:cNvGraphicFramePr>
          <p:nvPr/>
        </p:nvGraphicFramePr>
        <p:xfrm>
          <a:off x="1614488" y="2443163"/>
          <a:ext cx="6292851" cy="2490789"/>
        </p:xfrm>
        <a:graphic>
          <a:graphicData uri="http://schemas.openxmlformats.org/drawingml/2006/table">
            <a:tbl>
              <a:tblPr/>
              <a:tblGrid>
                <a:gridCol w="560334"/>
                <a:gridCol w="1641441"/>
                <a:gridCol w="1363692"/>
                <a:gridCol w="1363692"/>
                <a:gridCol w="1363692"/>
              </a:tblGrid>
              <a:tr h="257052">
                <a:tc rowSpan="3">
                  <a:txBody>
                    <a:bodyPr/>
                    <a:lstStyle/>
                    <a:p>
                      <a:pPr marL="71438" indent="20638" algn="l">
                        <a:spcAft>
                          <a:spcPts val="0"/>
                        </a:spcAft>
                      </a:pPr>
                      <a:r>
                        <a:rPr lang="pl-PL" sz="1400" dirty="0" err="1">
                          <a:latin typeface="Arial" pitchFamily="34" charset="0"/>
                          <a:ea typeface="Times New Roman"/>
                          <a:cs typeface="Arial" pitchFamily="34" charset="0"/>
                        </a:rPr>
                        <a:t>Lp</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72390" indent="252095" algn="ctr">
                        <a:spcAft>
                          <a:spcPts val="0"/>
                        </a:spcAft>
                      </a:pPr>
                      <a:r>
                        <a:rPr lang="pl-PL" sz="1400">
                          <a:latin typeface="Arial" pitchFamily="34" charset="0"/>
                          <a:ea typeface="Times New Roman"/>
                          <a:cs typeface="Arial" pitchFamily="34" charset="0"/>
                        </a:rPr>
                        <a:t>Ceramika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indent="252095" algn="ctr">
                        <a:spcAft>
                          <a:spcPts val="0"/>
                        </a:spcAft>
                      </a:pPr>
                      <a:r>
                        <a:rPr lang="pl-PL" sz="1400">
                          <a:latin typeface="Arial" pitchFamily="34" charset="0"/>
                          <a:ea typeface="Times New Roman"/>
                          <a:cs typeface="Arial" pitchFamily="34" charset="0"/>
                        </a:rPr>
                        <a:t>Stała materiałowa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r>
              <a:tr h="282043">
                <a:tc vMerge="1">
                  <a:txBody>
                    <a:bodyPr/>
                    <a:lstStyle/>
                    <a:p>
                      <a:endParaRPr lang="pl-PL"/>
                    </a:p>
                  </a:txBody>
                  <a:tcPr/>
                </a:tc>
                <a:tc vMerge="1">
                  <a:txBody>
                    <a:bodyPr/>
                    <a:lstStyle/>
                    <a:p>
                      <a:endParaRPr lang="pl-PL"/>
                    </a:p>
                  </a:txBody>
                  <a:tcPr/>
                </a:tc>
                <a:tc>
                  <a:txBody>
                    <a:bodyPr/>
                    <a:lstStyle/>
                    <a:p>
                      <a:pPr indent="252095" algn="ctr">
                        <a:spcAft>
                          <a:spcPts val="0"/>
                        </a:spcAft>
                      </a:pPr>
                      <a:r>
                        <a:rPr lang="pl-PL" sz="1400" dirty="0" smtClean="0">
                          <a:latin typeface="Arial" pitchFamily="34" charset="0"/>
                          <a:ea typeface="Times New Roman"/>
                          <a:cs typeface="Arial" pitchFamily="34" charset="0"/>
                        </a:rPr>
                        <a:t>s</a:t>
                      </a:r>
                      <a:r>
                        <a:rPr lang="pl-PL" sz="1400" baseline="-25000" dirty="0" smtClean="0">
                          <a:latin typeface="Arial" pitchFamily="34" charset="0"/>
                          <a:ea typeface="Times New Roman"/>
                          <a:cs typeface="Arial" pitchFamily="34" charset="0"/>
                        </a:rPr>
                        <a:t>33</a:t>
                      </a:r>
                      <a:endParaRPr lang="pl-PL" sz="1400" baseline="-250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spcAft>
                          <a:spcPts val="0"/>
                        </a:spcAft>
                      </a:pPr>
                      <a:r>
                        <a:rPr lang="pl-PL" sz="1400" dirty="0" smtClean="0">
                          <a:latin typeface="Arial" pitchFamily="34" charset="0"/>
                          <a:ea typeface="Times New Roman"/>
                          <a:cs typeface="Arial" pitchFamily="34" charset="0"/>
                        </a:rPr>
                        <a:t>d</a:t>
                      </a:r>
                      <a:r>
                        <a:rPr lang="pl-PL" sz="1400" baseline="-25000" dirty="0" smtClean="0">
                          <a:latin typeface="Arial" pitchFamily="34" charset="0"/>
                          <a:ea typeface="Times New Roman"/>
                          <a:cs typeface="Arial" pitchFamily="34" charset="0"/>
                        </a:rPr>
                        <a:t>33</a:t>
                      </a:r>
                      <a:endParaRPr lang="pl-PL" sz="1400" baseline="-250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spcAft>
                          <a:spcPts val="0"/>
                        </a:spcAft>
                      </a:pPr>
                      <a:r>
                        <a:rPr lang="el-GR" sz="1400" dirty="0" smtClean="0">
                          <a:latin typeface="Arial" pitchFamily="34" charset="0"/>
                          <a:ea typeface="Times New Roman"/>
                          <a:cs typeface="Arial" pitchFamily="34" charset="0"/>
                        </a:rPr>
                        <a:t>ε</a:t>
                      </a:r>
                      <a:r>
                        <a:rPr lang="pl-PL" sz="1400" baseline="-25000" dirty="0" smtClean="0">
                          <a:latin typeface="Arial" pitchFamily="34" charset="0"/>
                          <a:ea typeface="Times New Roman"/>
                          <a:cs typeface="Arial" pitchFamily="34" charset="0"/>
                        </a:rPr>
                        <a:t>33</a:t>
                      </a:r>
                      <a:endParaRPr lang="pl-PL" sz="1400" baseline="-250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64">
                <a:tc vMerge="1">
                  <a:txBody>
                    <a:bodyPr/>
                    <a:lstStyle/>
                    <a:p>
                      <a:endParaRPr lang="pl-PL"/>
                    </a:p>
                  </a:txBody>
                  <a:tcPr/>
                </a:tc>
                <a:tc vMerge="1">
                  <a:txBody>
                    <a:bodyPr/>
                    <a:lstStyle/>
                    <a:p>
                      <a:endParaRPr lang="pl-PL"/>
                    </a:p>
                  </a:txBody>
                  <a:tcPr/>
                </a:tc>
                <a:tc>
                  <a:txBody>
                    <a:bodyPr/>
                    <a:lstStyle/>
                    <a:p>
                      <a:pPr indent="0" algn="ctr">
                        <a:spcAft>
                          <a:spcPts val="0"/>
                        </a:spcAft>
                      </a:pPr>
                      <a:r>
                        <a:rPr lang="en-GB" sz="1400">
                          <a:latin typeface="Arial" pitchFamily="34" charset="0"/>
                          <a:ea typeface="Times New Roman"/>
                          <a:cs typeface="Arial" pitchFamily="34" charset="0"/>
                        </a:rPr>
                        <a:t>[</a:t>
                      </a:r>
                      <a:r>
                        <a:rPr lang="pl-PL" sz="1400">
                          <a:latin typeface="Arial" pitchFamily="34" charset="0"/>
                          <a:ea typeface="Times New Roman"/>
                          <a:cs typeface="Arial" pitchFamily="34" charset="0"/>
                        </a:rPr>
                        <a:t>m</a:t>
                      </a:r>
                      <a:r>
                        <a:rPr lang="pl-PL" sz="1400" baseline="30000">
                          <a:latin typeface="Arial" pitchFamily="34" charset="0"/>
                          <a:ea typeface="Times New Roman"/>
                          <a:cs typeface="Arial" pitchFamily="34" charset="0"/>
                        </a:rPr>
                        <a:t>2</a:t>
                      </a:r>
                      <a:r>
                        <a:rPr lang="en-GB" sz="1400">
                          <a:latin typeface="Arial" pitchFamily="34" charset="0"/>
                          <a:ea typeface="Times New Roman"/>
                          <a:cs typeface="Arial" pitchFamily="34" charset="0"/>
                        </a:rPr>
                        <a:t>/N]</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en-GB" sz="1400">
                          <a:latin typeface="Arial" pitchFamily="34" charset="0"/>
                          <a:ea typeface="Times New Roman"/>
                          <a:cs typeface="Arial" pitchFamily="34" charset="0"/>
                        </a:rPr>
                        <a:t>[</a:t>
                      </a:r>
                      <a:r>
                        <a:rPr lang="pl-PL" sz="1400">
                          <a:latin typeface="Arial" pitchFamily="34" charset="0"/>
                          <a:ea typeface="Times New Roman"/>
                          <a:cs typeface="Arial" pitchFamily="34" charset="0"/>
                        </a:rPr>
                        <a:t>C/N</a:t>
                      </a:r>
                      <a:r>
                        <a:rPr lang="en-GB" sz="1400">
                          <a:latin typeface="Arial" pitchFamily="34" charset="0"/>
                          <a:ea typeface="Times New Roman"/>
                          <a:cs typeface="Arial" pitchFamily="34" charset="0"/>
                        </a:rPr>
                        <a:t>]</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en-GB" sz="1400" dirty="0">
                          <a:latin typeface="Arial" pitchFamily="34" charset="0"/>
                          <a:ea typeface="Times New Roman"/>
                          <a:cs typeface="Arial" pitchFamily="34" charset="0"/>
                        </a:rPr>
                        <a:t>[</a:t>
                      </a:r>
                      <a:r>
                        <a:rPr lang="pl-PL" sz="1400" dirty="0">
                          <a:latin typeface="Arial" pitchFamily="34" charset="0"/>
                          <a:ea typeface="Times New Roman"/>
                          <a:cs typeface="Arial" pitchFamily="34" charset="0"/>
                        </a:rPr>
                        <a:t>F/m</a:t>
                      </a:r>
                      <a:r>
                        <a:rPr lang="en-GB" sz="1400" dirty="0">
                          <a:latin typeface="Arial" pitchFamily="34" charset="0"/>
                          <a:ea typeface="Times New Roman"/>
                          <a:cs typeface="Arial" pitchFamily="34" charset="0"/>
                        </a:rPr>
                        <a:t>]</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646">
                <a:tc>
                  <a:txBody>
                    <a:bodyPr/>
                    <a:lstStyle/>
                    <a:p>
                      <a:pPr marL="0" indent="252095" algn="l">
                        <a:spcAft>
                          <a:spcPts val="0"/>
                        </a:spcAft>
                      </a:pPr>
                      <a:r>
                        <a:rPr lang="pl-PL" sz="1400">
                          <a:latin typeface="Arial" pitchFamily="34" charset="0"/>
                          <a:ea typeface="Times New Roman"/>
                          <a:cs typeface="Arial"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525" algn="ctr">
                        <a:spcAft>
                          <a:spcPts val="0"/>
                        </a:spcAft>
                      </a:pPr>
                      <a:r>
                        <a:rPr lang="pl-PL" sz="1400" dirty="0">
                          <a:latin typeface="Arial" pitchFamily="34" charset="0"/>
                          <a:ea typeface="Times New Roman"/>
                          <a:cs typeface="Arial" pitchFamily="34" charset="0"/>
                        </a:rPr>
                        <a:t>PZT5A1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17,20×10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409×10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15937,53×10</a:t>
                      </a:r>
                      <a:r>
                        <a:rPr lang="pl-PL" sz="1400" baseline="30000" dirty="0">
                          <a:latin typeface="Arial" pitchFamily="34" charset="0"/>
                          <a:ea typeface="Times New Roman"/>
                          <a:cs typeface="Arial" pitchFamily="34" charset="0"/>
                        </a:rPr>
                        <a:t>-12</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646">
                <a:tc>
                  <a:txBody>
                    <a:bodyPr/>
                    <a:lstStyle/>
                    <a:p>
                      <a:pPr marL="0" indent="252095" algn="l">
                        <a:spcAft>
                          <a:spcPts val="0"/>
                        </a:spcAft>
                      </a:pPr>
                      <a:r>
                        <a:rPr lang="pl-PL" sz="1400">
                          <a:latin typeface="Arial" pitchFamily="34" charset="0"/>
                          <a:ea typeface="Times New Roman"/>
                          <a:cs typeface="Arial"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525" algn="ctr">
                        <a:spcAft>
                          <a:spcPts val="0"/>
                        </a:spcAft>
                      </a:pPr>
                      <a:r>
                        <a:rPr lang="pl-PL" sz="1400" dirty="0">
                          <a:latin typeface="Arial" pitchFamily="34" charset="0"/>
                          <a:ea typeface="Times New Roman"/>
                          <a:cs typeface="Arial" pitchFamily="34" charset="0"/>
                        </a:rPr>
                        <a:t>PZT5H1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20,80×10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620×10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30104,23×10</a:t>
                      </a:r>
                      <a:r>
                        <a:rPr lang="pl-PL" sz="1400" baseline="30000" dirty="0">
                          <a:latin typeface="Arial" pitchFamily="34" charset="0"/>
                          <a:ea typeface="Times New Roman"/>
                          <a:cs typeface="Arial" pitchFamily="34" charset="0"/>
                        </a:rPr>
                        <a:t>-12</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646">
                <a:tc>
                  <a:txBody>
                    <a:bodyPr/>
                    <a:lstStyle/>
                    <a:p>
                      <a:pPr marL="0" indent="252095" algn="l">
                        <a:spcAft>
                          <a:spcPts val="0"/>
                        </a:spcAft>
                      </a:pPr>
                      <a:r>
                        <a:rPr lang="pl-PL" sz="1400">
                          <a:latin typeface="Arial" pitchFamily="34" charset="0"/>
                          <a:ea typeface="Times New Roman"/>
                          <a:cs typeface="Arial"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9525" algn="ctr">
                        <a:spcAft>
                          <a:spcPts val="0"/>
                        </a:spcAft>
                      </a:pPr>
                      <a:r>
                        <a:rPr lang="pl-PL" sz="1400" dirty="0">
                          <a:latin typeface="Arial" pitchFamily="34" charset="0"/>
                          <a:ea typeface="Times New Roman"/>
                          <a:cs typeface="Arial" pitchFamily="34" charset="0"/>
                        </a:rPr>
                        <a:t>PZT507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20,00×10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820×10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38958,42×10</a:t>
                      </a:r>
                      <a:r>
                        <a:rPr lang="pl-PL" sz="1400" baseline="30000" dirty="0">
                          <a:latin typeface="Arial" pitchFamily="34" charset="0"/>
                          <a:ea typeface="Times New Roman"/>
                          <a:cs typeface="Arial" pitchFamily="34" charset="0"/>
                        </a:rPr>
                        <a:t>-12</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646">
                <a:tc>
                  <a:txBody>
                    <a:bodyPr/>
                    <a:lstStyle/>
                    <a:p>
                      <a:pPr marL="0" indent="252095" algn="l">
                        <a:spcAft>
                          <a:spcPts val="0"/>
                        </a:spcAft>
                      </a:pPr>
                      <a:r>
                        <a:rPr lang="pl-PL" sz="1400">
                          <a:latin typeface="Arial" pitchFamily="34" charset="0"/>
                          <a:ea typeface="Times New Roman"/>
                          <a:cs typeface="Arial"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PZT5K1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18,10×10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870×10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54895,44×10</a:t>
                      </a:r>
                      <a:r>
                        <a:rPr lang="pl-PL" sz="1400" baseline="30000" dirty="0">
                          <a:latin typeface="Arial" pitchFamily="34" charset="0"/>
                          <a:ea typeface="Times New Roman"/>
                          <a:cs typeface="Arial" pitchFamily="34" charset="0"/>
                        </a:rPr>
                        <a:t>-12</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646">
                <a:tc>
                  <a:txBody>
                    <a:bodyPr/>
                    <a:lstStyle/>
                    <a:p>
                      <a:pPr marL="0" indent="252095" algn="l">
                        <a:spcAft>
                          <a:spcPts val="0"/>
                        </a:spcAft>
                      </a:pPr>
                      <a:r>
                        <a:rPr lang="pl-PL" sz="1400" dirty="0">
                          <a:latin typeface="Arial" pitchFamily="34" charset="0"/>
                          <a:ea typeface="Times New Roman"/>
                          <a:cs typeface="Arial"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PZT5K4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20,03×10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926×10</a:t>
                      </a:r>
                      <a:r>
                        <a:rPr lang="pl-PL" sz="1400" baseline="30000">
                          <a:latin typeface="Arial" pitchFamily="34" charset="0"/>
                          <a:ea typeface="Times New Roman"/>
                          <a:cs typeface="Arial" pitchFamily="34" charset="0"/>
                        </a:rPr>
                        <a:t>-12</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pPr>
                      <a:r>
                        <a:rPr lang="pl-PL" sz="1400" dirty="0">
                          <a:latin typeface="Arial" pitchFamily="34" charset="0"/>
                          <a:ea typeface="Times New Roman"/>
                          <a:cs typeface="Arial" pitchFamily="34" charset="0"/>
                        </a:rPr>
                        <a:t>62563,69×10</a:t>
                      </a:r>
                      <a:r>
                        <a:rPr lang="pl-PL" sz="1400" baseline="30000" dirty="0">
                          <a:latin typeface="Arial" pitchFamily="34" charset="0"/>
                          <a:ea typeface="Times New Roman"/>
                          <a:cs typeface="Arial" pitchFamily="34" charset="0"/>
                        </a:rPr>
                        <a:t>-12</a:t>
                      </a:r>
                      <a:endParaRPr lang="pl-PL" sz="1400" dirty="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251" name="Rectangle 9"/>
          <p:cNvSpPr>
            <a:spLocks noChangeArrowheads="1"/>
          </p:cNvSpPr>
          <p:nvPr/>
        </p:nvSpPr>
        <p:spPr bwMode="auto">
          <a:xfrm>
            <a:off x="250825" y="5072063"/>
            <a:ext cx="86423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a:t>B. Charakterystyka konstrukcji stosu piezoelektrycznego</a:t>
            </a:r>
          </a:p>
        </p:txBody>
      </p:sp>
      <p:graphicFrame>
        <p:nvGraphicFramePr>
          <p:cNvPr id="27" name="Tabela 26"/>
          <p:cNvGraphicFramePr>
            <a:graphicFrameLocks noGrp="1"/>
          </p:cNvGraphicFramePr>
          <p:nvPr/>
        </p:nvGraphicFramePr>
        <p:xfrm>
          <a:off x="2563813" y="5441950"/>
          <a:ext cx="4357687" cy="939800"/>
        </p:xfrm>
        <a:graphic>
          <a:graphicData uri="http://schemas.openxmlformats.org/drawingml/2006/table">
            <a:tbl>
              <a:tblPr/>
              <a:tblGrid>
                <a:gridCol w="1252947"/>
                <a:gridCol w="1034485"/>
                <a:gridCol w="1034485"/>
                <a:gridCol w="1035770"/>
              </a:tblGrid>
              <a:tr h="271386">
                <a:tc>
                  <a:txBody>
                    <a:bodyPr/>
                    <a:lstStyle/>
                    <a:p>
                      <a:pPr indent="0" algn="ctr">
                        <a:spcAft>
                          <a:spcPts val="0"/>
                        </a:spcAft>
                      </a:pPr>
                      <a:r>
                        <a:rPr lang="pl-PL" sz="1400" dirty="0" smtClean="0">
                          <a:latin typeface="Arial" pitchFamily="34" charset="0"/>
                          <a:ea typeface="Times New Roman"/>
                          <a:cs typeface="Arial" pitchFamily="34" charset="0"/>
                        </a:rPr>
                        <a:t>Wielkość</a:t>
                      </a:r>
                      <a:endParaRPr lang="pl-PL" sz="1400" dirty="0">
                        <a:latin typeface="Arial" pitchFamily="34" charset="0"/>
                        <a:ea typeface="Times New Roman"/>
                        <a:cs typeface="Arial"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L</a:t>
                      </a:r>
                      <a:r>
                        <a:rPr lang="pl-PL" sz="1400" baseline="-25000">
                          <a:latin typeface="Arial" pitchFamily="34" charset="0"/>
                          <a:ea typeface="Times New Roman"/>
                          <a:cs typeface="Arial" pitchFamily="34" charset="0"/>
                        </a:rPr>
                        <a:t>p</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A</a:t>
                      </a:r>
                      <a:r>
                        <a:rPr lang="pl-PL" sz="1400" baseline="-25000">
                          <a:latin typeface="Arial" pitchFamily="34" charset="0"/>
                          <a:ea typeface="Times New Roman"/>
                          <a:cs typeface="Arial" pitchFamily="34" charset="0"/>
                        </a:rPr>
                        <a:t>p</a:t>
                      </a:r>
                      <a:endParaRPr lang="pl-PL" sz="1400">
                        <a:latin typeface="Arial" pitchFamily="34" charset="0"/>
                        <a:ea typeface="Times New Roman"/>
                        <a:cs typeface="Arial"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386">
                <a:tc>
                  <a:txBody>
                    <a:bodyPr/>
                    <a:lstStyle/>
                    <a:p>
                      <a:pPr indent="0" algn="ctr">
                        <a:spcAft>
                          <a:spcPts val="0"/>
                        </a:spcAft>
                      </a:pPr>
                      <a:r>
                        <a:rPr lang="pl-PL" sz="1400">
                          <a:latin typeface="Arial" pitchFamily="34" charset="0"/>
                          <a:ea typeface="Times New Roman"/>
                          <a:cs typeface="Arial" pitchFamily="34" charset="0"/>
                        </a:rPr>
                        <a:t>Jednostka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[m</a:t>
                      </a:r>
                      <a:r>
                        <a:rPr lang="pl-PL" sz="1400" baseline="30000">
                          <a:latin typeface="Arial" pitchFamily="34" charset="0"/>
                          <a:ea typeface="Times New Roman"/>
                          <a:cs typeface="Arial" pitchFamily="34" charset="0"/>
                        </a:rPr>
                        <a:t>2</a:t>
                      </a:r>
                      <a:r>
                        <a:rPr lang="pl-PL" sz="1400">
                          <a:latin typeface="Arial" pitchFamily="34" charset="0"/>
                          <a:ea typeface="Times New Roman"/>
                          <a:cs typeface="Arial"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028">
                <a:tc>
                  <a:txBody>
                    <a:bodyPr/>
                    <a:lstStyle/>
                    <a:p>
                      <a:pPr indent="0" algn="ctr">
                        <a:spcAft>
                          <a:spcPts val="0"/>
                        </a:spcAft>
                      </a:pPr>
                      <a:r>
                        <a:rPr lang="pl-PL" sz="1400">
                          <a:latin typeface="Arial" pitchFamily="34" charset="0"/>
                          <a:ea typeface="Times New Roman"/>
                          <a:cs typeface="Arial" pitchFamily="34" charset="0"/>
                        </a:rPr>
                        <a:t>Wartość</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0,0005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a:latin typeface="Arial" pitchFamily="34" charset="0"/>
                          <a:ea typeface="Times New Roman"/>
                          <a:cs typeface="Arial" pitchFamily="34" charset="0"/>
                        </a:rPr>
                        <a:t>0,0314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spcAft>
                          <a:spcPts val="0"/>
                        </a:spcAft>
                      </a:pPr>
                      <a:r>
                        <a:rPr lang="pl-PL" sz="1400" dirty="0">
                          <a:latin typeface="Arial" pitchFamily="34" charset="0"/>
                          <a:ea typeface="Times New Roman"/>
                          <a:cs typeface="Arial" pitchFamily="34" charset="0"/>
                        </a:rPr>
                        <a:t>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ymbol zastępczy numeru slajdu 5"/>
          <p:cNvSpPr>
            <a:spLocks noGrp="1"/>
          </p:cNvSpPr>
          <p:nvPr>
            <p:ph type="sldNum" sz="quarter" idx="12"/>
          </p:nvPr>
        </p:nvSpPr>
        <p:spPr/>
        <p:txBody>
          <a:bodyPr/>
          <a:lstStyle/>
          <a:p>
            <a:pPr>
              <a:defRPr/>
            </a:pPr>
            <a:fld id="{74A4503F-54A5-466D-AC5B-E48F57BE429B}" type="slidenum">
              <a:rPr lang="pl-PL"/>
              <a:pPr>
                <a:defRPr/>
              </a:pPr>
              <a:t>8</a:t>
            </a:fld>
            <a:endParaRPr lang="pl-PL"/>
          </a:p>
        </p:txBody>
      </p:sp>
      <p:sp>
        <p:nvSpPr>
          <p:cNvPr id="9219" name="Rectangle 10"/>
          <p:cNvSpPr>
            <a:spLocks noChangeArrowheads="1"/>
          </p:cNvSpPr>
          <p:nvPr/>
        </p:nvSpPr>
        <p:spPr bwMode="auto">
          <a:xfrm>
            <a:off x="0" y="2168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9220" name="Rectangle 13"/>
          <p:cNvSpPr>
            <a:spLocks noChangeArrowheads="1"/>
          </p:cNvSpPr>
          <p:nvPr/>
        </p:nvSpPr>
        <p:spPr bwMode="auto">
          <a:xfrm>
            <a:off x="0" y="2957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9221" name="Rectangle 15"/>
          <p:cNvSpPr>
            <a:spLocks noChangeArrowheads="1"/>
          </p:cNvSpPr>
          <p:nvPr/>
        </p:nvSpPr>
        <p:spPr bwMode="auto">
          <a:xfrm>
            <a:off x="0" y="2605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9222" name="Rectangle 23"/>
          <p:cNvSpPr>
            <a:spLocks noGrp="1" noChangeArrowheads="1"/>
          </p:cNvSpPr>
          <p:nvPr>
            <p:ph type="title"/>
          </p:nvPr>
        </p:nvSpPr>
        <p:spPr/>
        <p:txBody>
          <a:bodyPr/>
          <a:lstStyle/>
          <a:p>
            <a:pPr eaLnBrk="1" hangingPunct="1"/>
            <a:r>
              <a:rPr lang="pl-PL" altLang="pl-PL" sz="2000" smtClean="0"/>
              <a:t>3. Wyniki badań symulacyjnych</a:t>
            </a:r>
            <a:endParaRPr lang="en-US" altLang="pl-PL" sz="2000" smtClean="0"/>
          </a:p>
        </p:txBody>
      </p:sp>
      <p:sp>
        <p:nvSpPr>
          <p:cNvPr id="9223" name="Rectangle 9"/>
          <p:cNvSpPr>
            <a:spLocks noChangeArrowheads="1"/>
          </p:cNvSpPr>
          <p:nvPr/>
        </p:nvSpPr>
        <p:spPr bwMode="auto">
          <a:xfrm>
            <a:off x="153988" y="1676400"/>
            <a:ext cx="4467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a:t>C. Charakterystyka wielkości zadanej przemieszczenia</a:t>
            </a:r>
          </a:p>
        </p:txBody>
      </p:sp>
      <p:sp>
        <p:nvSpPr>
          <p:cNvPr id="9224" name="Rectangle 9"/>
          <p:cNvSpPr>
            <a:spLocks noChangeArrowheads="1"/>
          </p:cNvSpPr>
          <p:nvPr/>
        </p:nvSpPr>
        <p:spPr bwMode="auto">
          <a:xfrm>
            <a:off x="4467225" y="1689100"/>
            <a:ext cx="4676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a:t>D. Charakterystyka zewnętrznej siły zakłócajacej oddziałującej na aktuator</a:t>
            </a:r>
          </a:p>
        </p:txBody>
      </p:sp>
      <p:pic>
        <p:nvPicPr>
          <p:cNvPr id="9225" name="Obraz 11"/>
          <p:cNvPicPr>
            <a:picLocks noChangeAspect="1" noChangeArrowheads="1"/>
          </p:cNvPicPr>
          <p:nvPr/>
        </p:nvPicPr>
        <p:blipFill>
          <a:blip r:embed="rId3">
            <a:extLst>
              <a:ext uri="{28A0092B-C50C-407E-A947-70E740481C1C}">
                <a14:useLocalDpi xmlns:a14="http://schemas.microsoft.com/office/drawing/2010/main" val="0"/>
              </a:ext>
            </a:extLst>
          </a:blip>
          <a:srcRect r="6633"/>
          <a:stretch>
            <a:fillRect/>
          </a:stretch>
        </p:blipFill>
        <p:spPr bwMode="auto">
          <a:xfrm>
            <a:off x="638175" y="2224088"/>
            <a:ext cx="2655888" cy="205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Obraz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3175" y="2236788"/>
            <a:ext cx="2738438"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Obraz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3175" y="3867150"/>
            <a:ext cx="2738438"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8" name="Rectangle 3"/>
          <p:cNvSpPr>
            <a:spLocks noChangeArrowheads="1"/>
          </p:cNvSpPr>
          <p:nvPr/>
        </p:nvSpPr>
        <p:spPr bwMode="auto">
          <a:xfrm>
            <a:off x="153988" y="4483100"/>
            <a:ext cx="4016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08038" indent="-808038"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i="1">
                <a:latin typeface="Verdana" pitchFamily="34" charset="0"/>
              </a:rPr>
              <a:t>Rys. 5. Przebieg wielkości zadanej przemieszczenia</a:t>
            </a:r>
            <a:endParaRPr lang="en-US" altLang="pl-PL" sz="1600" i="1">
              <a:latin typeface="Verdana" pitchFamily="34" charset="0"/>
            </a:endParaRPr>
          </a:p>
        </p:txBody>
      </p:sp>
      <p:sp>
        <p:nvSpPr>
          <p:cNvPr id="9229" name="Rectangle 3"/>
          <p:cNvSpPr>
            <a:spLocks noChangeArrowheads="1"/>
          </p:cNvSpPr>
          <p:nvPr/>
        </p:nvSpPr>
        <p:spPr bwMode="auto">
          <a:xfrm>
            <a:off x="4791075" y="5802313"/>
            <a:ext cx="4016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08038" indent="-808038"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i="1">
                <a:latin typeface="Verdana" pitchFamily="34" charset="0"/>
              </a:rPr>
              <a:t>Rys. 6. Przebiegi siły zewnętrznej oddziałującej na aktuator</a:t>
            </a:r>
          </a:p>
          <a:p>
            <a:pPr eaLnBrk="1" hangingPunct="1"/>
            <a:r>
              <a:rPr lang="pl-PL" altLang="pl-PL" sz="1600" i="1">
                <a:latin typeface="Verdana" pitchFamily="34" charset="0"/>
              </a:rPr>
              <a:t>            a) test 1; b) test2 </a:t>
            </a:r>
            <a:endParaRPr lang="en-US" altLang="pl-PL" sz="1600" i="1">
              <a:latin typeface="Verdana" pitchFamily="34" charset="0"/>
            </a:endParaRPr>
          </a:p>
        </p:txBody>
      </p:sp>
      <p:sp>
        <p:nvSpPr>
          <p:cNvPr id="9230" name="Rectangle 6"/>
          <p:cNvSpPr>
            <a:spLocks noChangeArrowheads="1"/>
          </p:cNvSpPr>
          <p:nvPr/>
        </p:nvSpPr>
        <p:spPr bwMode="auto">
          <a:xfrm>
            <a:off x="4467225" y="2260600"/>
            <a:ext cx="7572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(a)</a:t>
            </a:r>
          </a:p>
        </p:txBody>
      </p:sp>
      <p:sp>
        <p:nvSpPr>
          <p:cNvPr id="9231" name="Rectangle 6"/>
          <p:cNvSpPr>
            <a:spLocks noChangeArrowheads="1"/>
          </p:cNvSpPr>
          <p:nvPr/>
        </p:nvSpPr>
        <p:spPr bwMode="auto">
          <a:xfrm>
            <a:off x="4425950" y="3903663"/>
            <a:ext cx="7572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ymbol zastępczy numeru slajdu 5"/>
          <p:cNvSpPr>
            <a:spLocks noGrp="1"/>
          </p:cNvSpPr>
          <p:nvPr>
            <p:ph type="sldNum" sz="quarter" idx="12"/>
          </p:nvPr>
        </p:nvSpPr>
        <p:spPr/>
        <p:txBody>
          <a:bodyPr/>
          <a:lstStyle/>
          <a:p>
            <a:pPr>
              <a:defRPr/>
            </a:pPr>
            <a:fld id="{841D452C-F676-4480-8D02-D9DAF673FF26}" type="slidenum">
              <a:rPr lang="pl-PL"/>
              <a:pPr>
                <a:defRPr/>
              </a:pPr>
              <a:t>9</a:t>
            </a:fld>
            <a:endParaRPr lang="pl-PL"/>
          </a:p>
        </p:txBody>
      </p:sp>
      <p:sp>
        <p:nvSpPr>
          <p:cNvPr id="10243" name="Rectangle 9"/>
          <p:cNvSpPr>
            <a:spLocks noChangeArrowheads="1"/>
          </p:cNvSpPr>
          <p:nvPr/>
        </p:nvSpPr>
        <p:spPr bwMode="auto">
          <a:xfrm>
            <a:off x="250825" y="1417638"/>
            <a:ext cx="8642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t>3.2. Wyniki badań</a:t>
            </a:r>
          </a:p>
        </p:txBody>
      </p:sp>
      <p:sp>
        <p:nvSpPr>
          <p:cNvPr id="10244" name="Rectangle 10"/>
          <p:cNvSpPr>
            <a:spLocks noChangeArrowheads="1"/>
          </p:cNvSpPr>
          <p:nvPr/>
        </p:nvSpPr>
        <p:spPr bwMode="auto">
          <a:xfrm>
            <a:off x="0" y="2168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0245" name="Rectangle 13"/>
          <p:cNvSpPr>
            <a:spLocks noChangeArrowheads="1"/>
          </p:cNvSpPr>
          <p:nvPr/>
        </p:nvSpPr>
        <p:spPr bwMode="auto">
          <a:xfrm>
            <a:off x="0" y="2957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0246" name="Rectangle 15"/>
          <p:cNvSpPr>
            <a:spLocks noChangeArrowheads="1"/>
          </p:cNvSpPr>
          <p:nvPr/>
        </p:nvSpPr>
        <p:spPr bwMode="auto">
          <a:xfrm>
            <a:off x="0" y="2605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pl-PL" altLang="pl-PL"/>
          </a:p>
        </p:txBody>
      </p:sp>
      <p:sp>
        <p:nvSpPr>
          <p:cNvPr id="10247" name="Rectangle 23"/>
          <p:cNvSpPr>
            <a:spLocks noGrp="1" noChangeArrowheads="1"/>
          </p:cNvSpPr>
          <p:nvPr>
            <p:ph type="title"/>
          </p:nvPr>
        </p:nvSpPr>
        <p:spPr/>
        <p:txBody>
          <a:bodyPr/>
          <a:lstStyle/>
          <a:p>
            <a:pPr eaLnBrk="1" hangingPunct="1"/>
            <a:r>
              <a:rPr lang="pl-PL" altLang="pl-PL" sz="2000" smtClean="0"/>
              <a:t>3. Wyniki badań symulacyjnych</a:t>
            </a:r>
            <a:endParaRPr lang="en-US" altLang="pl-PL" sz="2000" smtClean="0"/>
          </a:p>
        </p:txBody>
      </p:sp>
      <p:sp>
        <p:nvSpPr>
          <p:cNvPr id="10248" name="Rectangle 9"/>
          <p:cNvSpPr>
            <a:spLocks noChangeArrowheads="1"/>
          </p:cNvSpPr>
          <p:nvPr/>
        </p:nvSpPr>
        <p:spPr bwMode="auto">
          <a:xfrm>
            <a:off x="250825" y="1676400"/>
            <a:ext cx="86423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800"/>
              <a:t>Przebieg przemieszczenia końca aktuatora w układzie sterowania z obiektem typu MIMO bez sprzężenia zwrotnego od tego przemieszczenia.</a:t>
            </a:r>
          </a:p>
        </p:txBody>
      </p:sp>
      <p:sp>
        <p:nvSpPr>
          <p:cNvPr id="10249" name="Rectangle 3"/>
          <p:cNvSpPr>
            <a:spLocks noChangeArrowheads="1"/>
          </p:cNvSpPr>
          <p:nvPr/>
        </p:nvSpPr>
        <p:spPr bwMode="auto">
          <a:xfrm>
            <a:off x="250825" y="5510213"/>
            <a:ext cx="87391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08038" indent="-808038"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pl-PL" altLang="pl-PL" sz="1600" i="1">
                <a:latin typeface="Verdana" pitchFamily="34" charset="0"/>
              </a:rPr>
              <a:t>Rys. 7. Przemieszczenie końca aktuatora zbudowanego z ceramiki PZT5K4 : a) test 1; b) test2.</a:t>
            </a:r>
            <a:endParaRPr lang="en-US" altLang="pl-PL" sz="1600" i="1">
              <a:latin typeface="Verdana" pitchFamily="34" charset="0"/>
            </a:endParaRPr>
          </a:p>
        </p:txBody>
      </p:sp>
      <p:pic>
        <p:nvPicPr>
          <p:cNvPr id="10250" name="Obraz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675" y="2516188"/>
            <a:ext cx="3140075"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Obraz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7588" y="2516188"/>
            <a:ext cx="3103562"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Rectangle 6"/>
          <p:cNvSpPr>
            <a:spLocks noChangeArrowheads="1"/>
          </p:cNvSpPr>
          <p:nvPr/>
        </p:nvSpPr>
        <p:spPr bwMode="auto">
          <a:xfrm>
            <a:off x="250825" y="2298700"/>
            <a:ext cx="7572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(a)</a:t>
            </a:r>
          </a:p>
        </p:txBody>
      </p:sp>
      <p:sp>
        <p:nvSpPr>
          <p:cNvPr id="10253" name="Rectangle 6"/>
          <p:cNvSpPr>
            <a:spLocks noChangeArrowheads="1"/>
          </p:cNvSpPr>
          <p:nvPr/>
        </p:nvSpPr>
        <p:spPr bwMode="auto">
          <a:xfrm>
            <a:off x="4467225" y="2338388"/>
            <a:ext cx="7572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buClr>
                <a:schemeClr val="bg2"/>
              </a:buClr>
              <a:buSzPct val="75000"/>
              <a:buFont typeface="Wingdings" pitchFamily="2" charset="2"/>
              <a:buNone/>
            </a:pPr>
            <a:r>
              <a:rPr lang="pl-PL" altLang="pl-PL" sz="1800"/>
              <a:t>(b)</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Verdana"/>
        <a:ea typeface=""/>
        <a:cs typeface=""/>
      </a:majorFont>
      <a:minorFont>
        <a:latin typeface="Verdana"/>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7074</TotalTime>
  <Words>1241</Words>
  <Application>Microsoft Office PowerPoint</Application>
  <PresentationFormat>Pokaz na ekranie (4:3)</PresentationFormat>
  <Paragraphs>161</Paragraphs>
  <Slides>13</Slides>
  <Notes>13</Notes>
  <HiddenSlides>0</HiddenSlides>
  <MMClips>0</MMClips>
  <ScaleCrop>false</ScaleCrop>
  <HeadingPairs>
    <vt:vector size="8" baseType="variant">
      <vt:variant>
        <vt:lpstr>Używane czcionki</vt:lpstr>
      </vt:variant>
      <vt:variant>
        <vt:i4>4</vt:i4>
      </vt:variant>
      <vt:variant>
        <vt:lpstr>Motyw</vt:lpstr>
      </vt:variant>
      <vt:variant>
        <vt:i4>1</vt:i4>
      </vt:variant>
      <vt:variant>
        <vt:lpstr>Osadzone serwery OLE</vt:lpstr>
      </vt:variant>
      <vt:variant>
        <vt:i4>2</vt:i4>
      </vt:variant>
      <vt:variant>
        <vt:lpstr>Tytuły slajdów</vt:lpstr>
      </vt:variant>
      <vt:variant>
        <vt:i4>13</vt:i4>
      </vt:variant>
    </vt:vector>
  </HeadingPairs>
  <TitlesOfParts>
    <vt:vector size="20" baseType="lpstr">
      <vt:lpstr>Arial</vt:lpstr>
      <vt:lpstr>Verdana</vt:lpstr>
      <vt:lpstr>Wingdings</vt:lpstr>
      <vt:lpstr>Times New Roman</vt:lpstr>
      <vt:lpstr>Projekt domyślny</vt:lpstr>
      <vt:lpstr>Rysunek programu Microsoft Office Visio</vt:lpstr>
      <vt:lpstr>Microsoft Equation 3.0</vt:lpstr>
      <vt:lpstr>Aktuator piezoelektryczny jako obiekt sterowania typu MIMO</vt:lpstr>
      <vt:lpstr>PLAN PREZENTACJI</vt:lpstr>
      <vt:lpstr>1. Aktuator piezoelektryczny jako obiekt sterowania</vt:lpstr>
      <vt:lpstr>1. Aktuator piezoelektryczny jako obiekt sterowania</vt:lpstr>
      <vt:lpstr>2. Model matematyczny stosu piezoelektrycznego</vt:lpstr>
      <vt:lpstr>2. Model matematyczny stosu piezoelektrycznego</vt:lpstr>
      <vt:lpstr>3. Wyniki badań symulacyjnych</vt:lpstr>
      <vt:lpstr>3. Wyniki badań symulacyjnych</vt:lpstr>
      <vt:lpstr>3. Wyniki badań symulacyjnych</vt:lpstr>
      <vt:lpstr>4. Wnioski</vt:lpstr>
      <vt:lpstr>Literatura</vt:lpstr>
      <vt:lpstr>Literatura</vt:lpstr>
      <vt:lpstr>Prezentacja programu PowerPoint</vt:lpstr>
    </vt:vector>
  </TitlesOfParts>
  <Company>AGH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xx</dc:creator>
  <cp:lastModifiedBy>St. Flaga</cp:lastModifiedBy>
  <cp:revision>1167</cp:revision>
  <dcterms:created xsi:type="dcterms:W3CDTF">2007-09-26T12:45:04Z</dcterms:created>
  <dcterms:modified xsi:type="dcterms:W3CDTF">2016-09-24T15:33:42Z</dcterms:modified>
</cp:coreProperties>
</file>