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2" r:id="rId3"/>
    <p:sldId id="343" r:id="rId4"/>
    <p:sldId id="344" r:id="rId5"/>
    <p:sldId id="348" r:id="rId6"/>
    <p:sldId id="349" r:id="rId7"/>
    <p:sldId id="335" r:id="rId8"/>
    <p:sldId id="353" r:id="rId9"/>
    <p:sldId id="354" r:id="rId10"/>
    <p:sldId id="347" r:id="rId11"/>
    <p:sldId id="355" r:id="rId12"/>
    <p:sldId id="339" r:id="rId13"/>
    <p:sldId id="350" r:id="rId14"/>
    <p:sldId id="351" r:id="rId15"/>
    <p:sldId id="352" r:id="rId16"/>
    <p:sldId id="326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  <a:srgbClr val="0000CC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353" autoAdjust="0"/>
    <p:restoredTop sz="99383" autoAdjust="0"/>
  </p:normalViewPr>
  <p:slideViewPr>
    <p:cSldViewPr snapToObjects="1">
      <p:cViewPr>
        <p:scale>
          <a:sx n="100" d="100"/>
          <a:sy n="100" d="100"/>
        </p:scale>
        <p:origin x="-946" y="254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9C8F5E2-8AB1-41DE-951F-41FCB6BC24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03936EA-1651-4860-8715-74342242A9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8A299-2699-404F-BC50-F1BE92F1C6E0}" type="slidenum">
              <a:rPr lang="pl-PL"/>
              <a:pPr/>
              <a:t>1</a:t>
            </a:fld>
            <a:endParaRPr lang="pl-PL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30F7A-DB6F-41BF-A6DE-80409FABD429}" type="slidenum">
              <a:rPr lang="pl-PL"/>
              <a:pPr/>
              <a:t>10</a:t>
            </a:fld>
            <a:endParaRPr lang="pl-PL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1D800-FECC-49FF-9BFC-B6B21372021E}" type="slidenum">
              <a:rPr lang="pl-PL"/>
              <a:pPr/>
              <a:t>11</a:t>
            </a:fld>
            <a:endParaRPr lang="pl-PL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FEBA0-2E3C-4328-A041-9D974D001E41}" type="slidenum">
              <a:rPr lang="pl-PL"/>
              <a:pPr/>
              <a:t>12</a:t>
            </a:fld>
            <a:endParaRPr lang="pl-P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FEBA0-2E3C-4328-A041-9D974D001E41}" type="slidenum">
              <a:rPr lang="pl-PL"/>
              <a:pPr/>
              <a:t>13</a:t>
            </a:fld>
            <a:endParaRPr lang="pl-P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FEBA0-2E3C-4328-A041-9D974D001E41}" type="slidenum">
              <a:rPr lang="pl-PL"/>
              <a:pPr/>
              <a:t>14</a:t>
            </a:fld>
            <a:endParaRPr lang="pl-P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FEBA0-2E3C-4328-A041-9D974D001E41}" type="slidenum">
              <a:rPr lang="pl-PL"/>
              <a:pPr/>
              <a:t>15</a:t>
            </a:fld>
            <a:endParaRPr lang="pl-P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78375-CED7-4341-8BBE-EDF493A60BAA}" type="slidenum">
              <a:rPr lang="pl-PL"/>
              <a:pPr/>
              <a:t>16</a:t>
            </a:fld>
            <a:endParaRPr lang="pl-PL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8891A1-E2D5-4EC7-B6F7-5822395126F9}" type="slidenum">
              <a:rPr lang="pl-PL"/>
              <a:pPr/>
              <a:t>2</a:t>
            </a:fld>
            <a:endParaRPr lang="pl-PL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EF96-E939-49FF-A2FC-A4660A010EBB}" type="slidenum">
              <a:rPr lang="pl-PL"/>
              <a:pPr/>
              <a:t>3</a:t>
            </a:fld>
            <a:endParaRPr lang="pl-PL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4A1E0-36C7-49A5-BD02-8788032D319D}" type="slidenum">
              <a:rPr lang="pl-PL"/>
              <a:pPr/>
              <a:t>4</a:t>
            </a:fld>
            <a:endParaRPr lang="pl-PL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D9F1F-0ED6-48A3-89A5-BA06C6B9F462}" type="slidenum">
              <a:rPr lang="pl-PL"/>
              <a:pPr/>
              <a:t>5</a:t>
            </a:fld>
            <a:endParaRPr lang="pl-P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D9F1F-0ED6-48A3-89A5-BA06C6B9F462}" type="slidenum">
              <a:rPr lang="pl-PL"/>
              <a:pPr/>
              <a:t>6</a:t>
            </a:fld>
            <a:endParaRPr lang="pl-P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1D800-FECC-49FF-9BFC-B6B21372021E}" type="slidenum">
              <a:rPr lang="pl-PL"/>
              <a:pPr/>
              <a:t>7</a:t>
            </a:fld>
            <a:endParaRPr lang="pl-PL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1D800-FECC-49FF-9BFC-B6B21372021E}" type="slidenum">
              <a:rPr lang="pl-PL"/>
              <a:pPr/>
              <a:t>8</a:t>
            </a:fld>
            <a:endParaRPr lang="pl-PL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1D800-FECC-49FF-9BFC-B6B21372021E}" type="slidenum">
              <a:rPr lang="pl-PL"/>
              <a:pPr/>
              <a:t>9</a:t>
            </a:fld>
            <a:endParaRPr lang="pl-PL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533C3-A514-41B5-8599-91977AD107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16780-75B1-4073-B945-2A4C4423AC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84988" y="476250"/>
            <a:ext cx="1801812" cy="56499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476375" y="476250"/>
            <a:ext cx="5256213" cy="56499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691AA-166B-4A43-83D8-D8AAD401B2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6375" y="476250"/>
            <a:ext cx="7210425" cy="94138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1476375" y="1628775"/>
            <a:ext cx="7210425" cy="4497388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49C1-994A-43D6-AFFC-8750BCFA9D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1476375" y="476250"/>
            <a:ext cx="7210425" cy="564991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CF72A-41B0-4A0A-947A-15CF59B2559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6036-70D3-427B-8BF8-EA6755938B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1C0B0-B7AB-45C1-BAC8-F8B2AA62F5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6375" y="1628775"/>
            <a:ext cx="35290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57788" y="1628775"/>
            <a:ext cx="35290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048D5-6EE4-4A42-8D08-DA0E7A1714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EB48E-C3E4-4788-B494-F62373B932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28624-622D-4F03-B254-C3245177AA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6FC97-7C77-4733-A0FA-ADFFF197E0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4ABAA-F303-463D-A44E-9460BF1AD5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B062A-15E2-4DF0-BF02-3886F20F82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476250"/>
            <a:ext cx="7210425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6375" y="1628775"/>
            <a:ext cx="7210425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7C10FD68-E92C-4363-97DF-0401F821EB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466" y="2881305"/>
            <a:ext cx="8617068" cy="1420828"/>
          </a:xfrm>
          <a:noFill/>
        </p:spPr>
        <p:txBody>
          <a:bodyPr lIns="0" tIns="0" rIns="0" bIns="0" anchor="t"/>
          <a:lstStyle/>
          <a:p>
            <a:pPr algn="ctr" eaLnBrk="1" hangingPunct="1">
              <a:lnSpc>
                <a:spcPts val="3800"/>
              </a:lnSpc>
            </a:pPr>
            <a:r>
              <a:rPr lang="pl-PL" dirty="0" smtClean="0"/>
              <a:t>Zastosowanie piezoelektrycznych generatorów energii w bezprzewodowych systemach monitoringu konstrukcji budowlanych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611188" y="5372100"/>
            <a:ext cx="7777162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1600"/>
              </a:lnSpc>
            </a:pPr>
            <a:r>
              <a:rPr lang="pl-PL" sz="2400">
                <a:latin typeface="Verdana" pitchFamily="34" charset="0"/>
              </a:rPr>
              <a:t/>
            </a:r>
            <a:br>
              <a:rPr lang="pl-PL" sz="2400">
                <a:latin typeface="Verdana" pitchFamily="34" charset="0"/>
              </a:rPr>
            </a:br>
            <a:r>
              <a:rPr lang="pl-PL" sz="2000">
                <a:latin typeface="Verdana" pitchFamily="34" charset="0"/>
              </a:rPr>
              <a:t>Krakowskie Sympozjum Naukowo-Techniczne</a:t>
            </a:r>
            <a:br>
              <a:rPr lang="pl-PL" sz="2000">
                <a:latin typeface="Verdana" pitchFamily="34" charset="0"/>
              </a:rPr>
            </a:br>
            <a:r>
              <a:rPr lang="pl-PL" sz="2000">
                <a:latin typeface="Verdana" pitchFamily="34" charset="0"/>
              </a:rPr>
              <a:t/>
            </a:r>
            <a:br>
              <a:rPr lang="pl-PL" sz="2000">
                <a:latin typeface="Verdana" pitchFamily="34" charset="0"/>
              </a:rPr>
            </a:br>
            <a:r>
              <a:rPr lang="pl-PL" sz="2000">
                <a:latin typeface="Verdana" pitchFamily="34" charset="0"/>
              </a:rPr>
              <a:t>26.09.2016</a:t>
            </a:r>
            <a:br>
              <a:rPr lang="pl-PL" sz="2000">
                <a:latin typeface="Verdana" pitchFamily="34" charset="0"/>
              </a:rPr>
            </a:br>
            <a:endParaRPr lang="pl-PL" sz="2000">
              <a:latin typeface="Verdana" pitchFamily="34" charset="0"/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682625" y="4654550"/>
            <a:ext cx="777716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1600"/>
              </a:lnSpc>
            </a:pPr>
            <a:r>
              <a:rPr lang="pl-PL" sz="2000" b="1" dirty="0">
                <a:latin typeface="Verdana" pitchFamily="34" charset="0"/>
              </a:rPr>
              <a:t>Dariusz </a:t>
            </a:r>
            <a:r>
              <a:rPr lang="pl-PL" sz="2000" b="1" dirty="0" smtClean="0">
                <a:latin typeface="Verdana" pitchFamily="34" charset="0"/>
              </a:rPr>
              <a:t>Grzybek Micek Piotr</a:t>
            </a:r>
            <a:endParaRPr lang="pl-PL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72957-C629-40B4-B69F-1596F5A119F5}" type="slidenum">
              <a:rPr lang="pl-PL"/>
              <a:pPr>
                <a:defRPr/>
              </a:pPr>
              <a:t>10</a:t>
            </a:fld>
            <a:endParaRPr lang="pl-PL"/>
          </a:p>
        </p:txBody>
      </p:sp>
      <p:sp>
        <p:nvSpPr>
          <p:cNvPr id="10244" name="Rectangle 10"/>
          <p:cNvSpPr>
            <a:spLocks noChangeArrowheads="1"/>
          </p:cNvSpPr>
          <p:nvPr/>
        </p:nvSpPr>
        <p:spPr bwMode="auto">
          <a:xfrm>
            <a:off x="0" y="2168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24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smtClean="0"/>
              <a:t>3. Wyniki badań symulacyjnych</a:t>
            </a:r>
            <a:endParaRPr lang="en-US" sz="2000" smtClean="0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250825" y="1522412"/>
            <a:ext cx="8642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B. Przebiegi wielkości wyjściowych z generatora o konstrukcji w formie belki</a:t>
            </a:r>
            <a:endParaRPr lang="pl-PL" sz="1800" dirty="0"/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250825" y="5510213"/>
            <a:ext cx="8739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8038" indent="-808038"/>
            <a:r>
              <a:rPr lang="pl-PL" sz="1600" i="1" dirty="0">
                <a:latin typeface="Verdana" pitchFamily="34" charset="0"/>
              </a:rPr>
              <a:t>Rys. </a:t>
            </a:r>
            <a:r>
              <a:rPr lang="pl-PL" sz="1600" i="1" dirty="0" smtClean="0">
                <a:latin typeface="Verdana" pitchFamily="34" charset="0"/>
              </a:rPr>
              <a:t>3. Przykładowe wyniki badań symulacyjnych generatora o strukturze w formie belki dla drgań o częstotliwości 13 Hz i amplitudzie przyspieszenia 3,1 m/s</a:t>
            </a:r>
            <a:r>
              <a:rPr lang="pl-PL" sz="1600" i="1" baseline="30000" dirty="0" smtClean="0">
                <a:latin typeface="Verdana" pitchFamily="34" charset="0"/>
              </a:rPr>
              <a:t>2</a:t>
            </a:r>
            <a:r>
              <a:rPr lang="pl-PL" sz="1600" i="1" dirty="0" smtClean="0">
                <a:latin typeface="Verdana" pitchFamily="34" charset="0"/>
              </a:rPr>
              <a:t>.  a) napięcie; b) moc elektryczna.</a:t>
            </a:r>
            <a:endParaRPr lang="en-US" sz="1600" i="1" dirty="0">
              <a:latin typeface="Verdana" pitchFamily="34" charset="0"/>
            </a:endParaRPr>
          </a:p>
        </p:txBody>
      </p:sp>
      <p:sp>
        <p:nvSpPr>
          <p:cNvPr id="10252" name="Rectangle 6"/>
          <p:cNvSpPr>
            <a:spLocks noChangeArrowheads="1"/>
          </p:cNvSpPr>
          <p:nvPr/>
        </p:nvSpPr>
        <p:spPr bwMode="auto">
          <a:xfrm>
            <a:off x="250825" y="2078019"/>
            <a:ext cx="75723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 dirty="0"/>
              <a:t>(a)</a:t>
            </a:r>
          </a:p>
        </p:txBody>
      </p:sp>
      <p:sp>
        <p:nvSpPr>
          <p:cNvPr id="10253" name="Rectangle 6"/>
          <p:cNvSpPr>
            <a:spLocks noChangeArrowheads="1"/>
          </p:cNvSpPr>
          <p:nvPr/>
        </p:nvSpPr>
        <p:spPr bwMode="auto">
          <a:xfrm>
            <a:off x="4467225" y="2117707"/>
            <a:ext cx="7572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/>
              <a:t>(b)</a:t>
            </a:r>
          </a:p>
        </p:txBody>
      </p:sp>
      <p:pic>
        <p:nvPicPr>
          <p:cNvPr id="14" name="Obraz 13"/>
          <p:cNvPicPr/>
          <p:nvPr/>
        </p:nvPicPr>
        <p:blipFill>
          <a:blip r:embed="rId3"/>
          <a:srcRect l="2776" r="6410"/>
          <a:stretch>
            <a:fillRect/>
          </a:stretch>
        </p:blipFill>
        <p:spPr bwMode="auto">
          <a:xfrm>
            <a:off x="592082" y="2511406"/>
            <a:ext cx="3395709" cy="2524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/>
          <p:cNvPicPr/>
          <p:nvPr/>
        </p:nvPicPr>
        <p:blipFill>
          <a:blip r:embed="rId4"/>
          <a:srcRect l="3419" r="7051"/>
          <a:stretch>
            <a:fillRect/>
          </a:stretch>
        </p:blipFill>
        <p:spPr bwMode="auto">
          <a:xfrm>
            <a:off x="4827591" y="2511407"/>
            <a:ext cx="3432222" cy="252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34FE3-4E7E-4415-8E53-010D96BAA2C2}" type="slidenum">
              <a:rPr lang="pl-PL"/>
              <a:pPr>
                <a:defRPr/>
              </a:pPr>
              <a:t>11</a:t>
            </a:fld>
            <a:endParaRPr lang="pl-PL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2168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4. Wyniki badań symulacyjnych</a:t>
            </a:r>
            <a:endParaRPr lang="en-US" sz="2000" dirty="0" smtClean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50825" y="1417638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3.2. Wyniki badań</a:t>
            </a:r>
            <a:endParaRPr lang="pl-PL" sz="1800" dirty="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50825" y="1784351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/>
              <a:t>C. Moc elektryczna pozyskiwana przez generator o konstrukcji w formie stosu </a:t>
            </a:r>
            <a:endParaRPr lang="pl-PL" sz="16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50829" y="2168525"/>
          <a:ext cx="8642351" cy="1447165"/>
        </p:xfrm>
        <a:graphic>
          <a:graphicData uri="http://schemas.openxmlformats.org/drawingml/2006/table">
            <a:tbl>
              <a:tblPr/>
              <a:tblGrid>
                <a:gridCol w="78464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</a:tblGrid>
              <a:tr h="26993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Nr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testu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PZT5H1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3987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pehs1s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pehs1s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pehs1s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pehs1s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pehs1s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pehsmax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7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0,0087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67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0,0393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0,0458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0,338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0,0364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Obraz 10"/>
          <p:cNvPicPr/>
          <p:nvPr/>
        </p:nvPicPr>
        <p:blipFill>
          <a:blip r:embed="rId3"/>
          <a:srcRect r="6572"/>
          <a:stretch>
            <a:fillRect/>
          </a:stretch>
        </p:blipFill>
        <p:spPr bwMode="auto">
          <a:xfrm>
            <a:off x="3038454" y="3752247"/>
            <a:ext cx="2848014" cy="204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50829" y="5796975"/>
            <a:ext cx="8739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8038" indent="-808038"/>
            <a:r>
              <a:rPr lang="pl-PL" sz="1600" i="1" dirty="0">
                <a:latin typeface="Verdana" pitchFamily="34" charset="0"/>
              </a:rPr>
              <a:t>Rys. </a:t>
            </a:r>
            <a:r>
              <a:rPr lang="pl-PL" sz="1600" i="1" dirty="0" smtClean="0">
                <a:latin typeface="Verdana" pitchFamily="34" charset="0"/>
              </a:rPr>
              <a:t>4. Przykładowe wyniki badań symulacyjnych generatora o strukturze w formie stosu dla materiału piezoelektrycznego PZT507 pod naciskiem 250 N/cm</a:t>
            </a:r>
            <a:r>
              <a:rPr lang="pl-PL" sz="1600" i="1" baseline="30000" dirty="0" smtClean="0">
                <a:latin typeface="Verdana" pitchFamily="34" charset="0"/>
              </a:rPr>
              <a:t>2</a:t>
            </a:r>
            <a:r>
              <a:rPr lang="pl-PL" sz="1600" i="1" dirty="0" smtClean="0">
                <a:latin typeface="Verdana" pitchFamily="34" charset="0"/>
              </a:rPr>
              <a:t>.</a:t>
            </a:r>
            <a:endParaRPr lang="en-US" sz="1600" i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CC854-0E8D-48B2-B7FB-0815E4CBCA0A}" type="slidenum">
              <a:rPr lang="pl-PL"/>
              <a:pPr>
                <a:defRPr/>
              </a:pPr>
              <a:t>12</a:t>
            </a:fld>
            <a:endParaRPr lang="pl-PL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1"/>
                </a:solidFill>
              </a:rPr>
              <a:t>4. Wnioski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0825" y="2004993"/>
            <a:ext cx="864235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Aft>
                <a:spcPts val="600"/>
              </a:spcAft>
            </a:pPr>
            <a:r>
              <a:rPr lang="pl-PL" sz="1600" dirty="0"/>
              <a:t>•  </a:t>
            </a:r>
            <a:r>
              <a:rPr lang="pl-PL" sz="1600" dirty="0" smtClean="0"/>
              <a:t>generatory piezoelektryczne mogą mieć zastosowanie do zasilania czujników bezprzewodowych w sieciach monitoringu jedynie wtedy, gdy jest zastosowany element do gromadzenia pozyskanej przez generator energii np. kondensator. Zarządzanie zgromadzoną energią w tym elemencie może być jednak problematyczne, ze względu na ograniczone możliwości zastosowania algorytmów sterujących, gdyż wiązałoby się to ze zużywaniem pozyskanej energii na sam proces zarządzania nią,</a:t>
            </a:r>
          </a:p>
          <a:p>
            <a:pPr marL="180975" indent="-180975">
              <a:spcAft>
                <a:spcPts val="600"/>
              </a:spcAft>
            </a:pPr>
            <a:endParaRPr lang="pl-PL" sz="1600" dirty="0"/>
          </a:p>
          <a:p>
            <a:pPr marL="180975" indent="-180975">
              <a:spcAft>
                <a:spcPts val="600"/>
              </a:spcAft>
            </a:pPr>
            <a:r>
              <a:rPr lang="pl-PL" sz="1600" dirty="0"/>
              <a:t>•  </a:t>
            </a:r>
            <a:r>
              <a:rPr lang="pl-PL" sz="1600" dirty="0" smtClean="0"/>
              <a:t>wyniki badań symulacyjnych wskazują, że w przypadku generatorów o konstrukcji w formie belki, ilość pozyskanej energii zależy od amplitudy przyspieszenia drgań. Im ona jest większa tym większa ilość pozyskanej energii,</a:t>
            </a:r>
          </a:p>
          <a:p>
            <a:pPr marL="180975" indent="-180975">
              <a:spcAft>
                <a:spcPts val="600"/>
              </a:spcAft>
            </a:pPr>
            <a:endParaRPr lang="pl-PL" sz="1600" dirty="0"/>
          </a:p>
          <a:p>
            <a:pPr marL="180975" indent="-180975">
              <a:spcAft>
                <a:spcPts val="600"/>
              </a:spcAft>
            </a:pPr>
            <a:r>
              <a:rPr lang="pl-PL" sz="1600" dirty="0"/>
              <a:t>•  </a:t>
            </a:r>
            <a:r>
              <a:rPr lang="pl-PL" sz="1600" dirty="0" smtClean="0"/>
              <a:t>dobór materiału piezoelektrycznego do konstrukcji generatorów w formie belki powinien być oparty na obliczonej dodatkowej kombinacji stałych materiałowych: d</a:t>
            </a:r>
            <a:r>
              <a:rPr lang="pl-PL" sz="1600" baseline="-25000" dirty="0" smtClean="0"/>
              <a:t>31</a:t>
            </a:r>
            <a:r>
              <a:rPr lang="pl-PL" sz="1600" dirty="0" smtClean="0"/>
              <a:t>/s</a:t>
            </a:r>
            <a:r>
              <a:rPr lang="pl-PL" sz="1600" baseline="-25000" dirty="0" smtClean="0"/>
              <a:t>11</a:t>
            </a:r>
            <a:r>
              <a:rPr lang="pl-PL" sz="1600" dirty="0" smtClean="0"/>
              <a:t>ε</a:t>
            </a:r>
            <a:r>
              <a:rPr lang="pl-PL" sz="1600" baseline="-25000" dirty="0" smtClean="0"/>
              <a:t>33</a:t>
            </a:r>
            <a:r>
              <a:rPr lang="pl-PL" sz="1600" dirty="0" smtClean="0"/>
              <a:t>. Im większa wartość tego współczynnika tym więcej pozyskanej mocy elektrycznej przez generator.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CC854-0E8D-48B2-B7FB-0815E4CBCA0A}" type="slidenum">
              <a:rPr lang="pl-PL"/>
              <a:pPr>
                <a:defRPr/>
              </a:pPr>
              <a:t>13</a:t>
            </a:fld>
            <a:endParaRPr lang="pl-PL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tx1"/>
                </a:solidFill>
              </a:rPr>
              <a:t>Literatura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0825" y="1417638"/>
            <a:ext cx="864235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Barcik, W., Sieńko, R., &amp; </a:t>
            </a:r>
            <a:r>
              <a:rPr lang="pl-PL" sz="1600" dirty="0" err="1" smtClean="0"/>
              <a:t>Biliszczuk</a:t>
            </a:r>
            <a:r>
              <a:rPr lang="pl-PL" sz="1600" dirty="0" smtClean="0"/>
              <a:t>, J. (2011). System monitorowania konstrukcji mostu Rędzińskiego we Wrocławiu. Wrocław: Wrocławskie Dni Mostowe.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Chan, T. H., </a:t>
            </a:r>
            <a:r>
              <a:rPr lang="pl-PL" sz="1600" dirty="0" err="1" smtClean="0"/>
              <a:t>Yu</a:t>
            </a:r>
            <a:r>
              <a:rPr lang="pl-PL" sz="1600" dirty="0" smtClean="0"/>
              <a:t>, L., Tam, H. Y., Ni, Y. Q., </a:t>
            </a:r>
            <a:r>
              <a:rPr lang="pl-PL" sz="1600" dirty="0" err="1" smtClean="0"/>
              <a:t>Liu</a:t>
            </a:r>
            <a:r>
              <a:rPr lang="pl-PL" sz="1600" dirty="0" smtClean="0"/>
              <a:t>, S. Y., </a:t>
            </a:r>
            <a:r>
              <a:rPr lang="pl-PL" sz="1600" dirty="0" err="1" smtClean="0"/>
              <a:t>Chung</a:t>
            </a:r>
            <a:r>
              <a:rPr lang="pl-PL" sz="1600" dirty="0" smtClean="0"/>
              <a:t>, W. H., &amp; Cheng, L. K. (2006). </a:t>
            </a:r>
            <a:r>
              <a:rPr lang="pl-PL" sz="1600" dirty="0" err="1" smtClean="0"/>
              <a:t>Fiber</a:t>
            </a:r>
            <a:r>
              <a:rPr lang="pl-PL" sz="1600" dirty="0" smtClean="0"/>
              <a:t> </a:t>
            </a:r>
            <a:r>
              <a:rPr lang="pl-PL" sz="1600" dirty="0" err="1" smtClean="0"/>
              <a:t>Bragg</a:t>
            </a:r>
            <a:r>
              <a:rPr lang="pl-PL" sz="1600" dirty="0" smtClean="0"/>
              <a:t> </a:t>
            </a:r>
            <a:r>
              <a:rPr lang="pl-PL" sz="1600" dirty="0" err="1" smtClean="0"/>
              <a:t>grating</a:t>
            </a:r>
            <a:r>
              <a:rPr lang="pl-PL" sz="1600" dirty="0" smtClean="0"/>
              <a:t> </a:t>
            </a:r>
            <a:r>
              <a:rPr lang="pl-PL" sz="1600" dirty="0" err="1" smtClean="0"/>
              <a:t>sensors</a:t>
            </a:r>
            <a:r>
              <a:rPr lang="pl-PL" sz="1600" dirty="0" smtClean="0"/>
              <a:t> for </a:t>
            </a:r>
            <a:r>
              <a:rPr lang="pl-PL" sz="1600" dirty="0" err="1" smtClean="0"/>
              <a:t>structural</a:t>
            </a:r>
            <a:r>
              <a:rPr lang="pl-PL" sz="1600" dirty="0" smtClean="0"/>
              <a:t> health monitoring of </a:t>
            </a:r>
            <a:r>
              <a:rPr lang="pl-PL" sz="1600" dirty="0" err="1" smtClean="0"/>
              <a:t>Tsing</a:t>
            </a:r>
            <a:r>
              <a:rPr lang="pl-PL" sz="1600" dirty="0" smtClean="0"/>
              <a:t> Ma </a:t>
            </a:r>
            <a:r>
              <a:rPr lang="pl-PL" sz="1600" dirty="0" err="1" smtClean="0"/>
              <a:t>bridge</a:t>
            </a:r>
            <a:r>
              <a:rPr lang="pl-PL" sz="1600" dirty="0" smtClean="0"/>
              <a:t>: </a:t>
            </a:r>
            <a:r>
              <a:rPr lang="pl-PL" sz="1600" dirty="0" err="1" smtClean="0"/>
              <a:t>Background</a:t>
            </a:r>
            <a:r>
              <a:rPr lang="pl-PL" sz="1600" dirty="0" smtClean="0"/>
              <a:t> and </a:t>
            </a:r>
            <a:r>
              <a:rPr lang="pl-PL" sz="1600" dirty="0" err="1" smtClean="0"/>
              <a:t>experimental</a:t>
            </a:r>
            <a:r>
              <a:rPr lang="pl-PL" sz="1600" dirty="0" smtClean="0"/>
              <a:t> </a:t>
            </a:r>
            <a:r>
              <a:rPr lang="pl-PL" sz="1600" dirty="0" err="1" smtClean="0"/>
              <a:t>observation</a:t>
            </a:r>
            <a:r>
              <a:rPr lang="pl-PL" sz="1600" dirty="0" smtClean="0"/>
              <a:t>. Engineering </a:t>
            </a:r>
            <a:r>
              <a:rPr lang="pl-PL" sz="1600" dirty="0" err="1" smtClean="0"/>
              <a:t>structures</a:t>
            </a:r>
            <a:r>
              <a:rPr lang="pl-PL" sz="1600" dirty="0" smtClean="0"/>
              <a:t>, 28(5), 648-659. 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De </a:t>
            </a:r>
            <a:r>
              <a:rPr lang="pl-PL" sz="1600" dirty="0" err="1" smtClean="0"/>
              <a:t>Roeck</a:t>
            </a:r>
            <a:r>
              <a:rPr lang="pl-PL" sz="1600" dirty="0" smtClean="0"/>
              <a:t>, G., </a:t>
            </a:r>
            <a:r>
              <a:rPr lang="pl-PL" sz="1600" dirty="0" err="1" smtClean="0"/>
              <a:t>Peeters</a:t>
            </a:r>
            <a:r>
              <a:rPr lang="pl-PL" sz="1600" dirty="0" smtClean="0"/>
              <a:t>, B., &amp; </a:t>
            </a:r>
            <a:r>
              <a:rPr lang="pl-PL" sz="1600" dirty="0" err="1" smtClean="0"/>
              <a:t>Maeck</a:t>
            </a:r>
            <a:r>
              <a:rPr lang="pl-PL" sz="1600" dirty="0" smtClean="0"/>
              <a:t>, J. (2000). </a:t>
            </a:r>
            <a:r>
              <a:rPr lang="pl-PL" sz="1600" dirty="0" err="1" smtClean="0"/>
              <a:t>Dynamic</a:t>
            </a:r>
            <a:r>
              <a:rPr lang="pl-PL" sz="1600" dirty="0" smtClean="0"/>
              <a:t> monitoring of </a:t>
            </a:r>
            <a:r>
              <a:rPr lang="pl-PL" sz="1600" dirty="0" err="1" smtClean="0"/>
              <a:t>civil</a:t>
            </a:r>
            <a:r>
              <a:rPr lang="pl-PL" sz="1600" dirty="0" smtClean="0"/>
              <a:t> engineering </a:t>
            </a:r>
            <a:r>
              <a:rPr lang="pl-PL" sz="1600" dirty="0" err="1" smtClean="0"/>
              <a:t>structures</a:t>
            </a:r>
            <a:r>
              <a:rPr lang="pl-PL" sz="1600" dirty="0" smtClean="0"/>
              <a:t>. </a:t>
            </a:r>
            <a:r>
              <a:rPr lang="pl-PL" sz="1600" dirty="0" err="1" smtClean="0"/>
              <a:t>Proceedings</a:t>
            </a:r>
            <a:r>
              <a:rPr lang="pl-PL" sz="1600" dirty="0" smtClean="0"/>
              <a:t> of </a:t>
            </a:r>
            <a:r>
              <a:rPr lang="pl-PL" sz="1600" dirty="0" err="1" smtClean="0"/>
              <a:t>IASS-IACM</a:t>
            </a:r>
            <a:r>
              <a:rPr lang="pl-PL" sz="1600" dirty="0" smtClean="0"/>
              <a:t> 2000, </a:t>
            </a:r>
            <a:r>
              <a:rPr lang="pl-PL" sz="1600" dirty="0" err="1" smtClean="0"/>
              <a:t>Computational</a:t>
            </a:r>
            <a:r>
              <a:rPr lang="pl-PL" sz="1600" dirty="0" smtClean="0"/>
              <a:t> </a:t>
            </a:r>
            <a:r>
              <a:rPr lang="pl-PL" sz="1600" dirty="0" err="1" smtClean="0"/>
              <a:t>Methods</a:t>
            </a:r>
            <a:r>
              <a:rPr lang="pl-PL" sz="1600" dirty="0" smtClean="0"/>
              <a:t> for Shell and </a:t>
            </a:r>
            <a:r>
              <a:rPr lang="pl-PL" sz="1600" dirty="0" err="1" smtClean="0"/>
              <a:t>Spatial</a:t>
            </a:r>
            <a:r>
              <a:rPr lang="pl-PL" sz="1600" dirty="0" smtClean="0"/>
              <a:t> </a:t>
            </a:r>
            <a:r>
              <a:rPr lang="pl-PL" sz="1600" dirty="0" err="1" smtClean="0"/>
              <a:t>Structures</a:t>
            </a:r>
            <a:r>
              <a:rPr lang="pl-PL" sz="1600" dirty="0" smtClean="0"/>
              <a:t>, Chania, Greece.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Ekspertyza oceny sztywności stropu w hali </a:t>
            </a:r>
            <a:r>
              <a:rPr lang="pl-PL" sz="1600" dirty="0" err="1" smtClean="0"/>
              <a:t>Łamiarnii</a:t>
            </a:r>
            <a:r>
              <a:rPr lang="pl-PL" sz="1600" dirty="0" smtClean="0"/>
              <a:t> cementowni Folwark. https://platformazakupowa.pl/file/get/f06a22bddd5d75ac98aa073d6e589253a36c011.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Grębowski, K., &amp; Zielińska, M. (2015). Modelowanie oddziaływań dynamicznych pociągu typu </a:t>
            </a:r>
            <a:r>
              <a:rPr lang="pl-PL" sz="1600" dirty="0" err="1" smtClean="0"/>
              <a:t>Pendolino</a:t>
            </a:r>
            <a:r>
              <a:rPr lang="pl-PL" sz="1600" dirty="0" smtClean="0"/>
              <a:t> na konstrukcje zabytkowe mostów kolejowych w Polsce. Przegląd Budowlany, 86.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smtClean="0"/>
              <a:t>Kim, S., </a:t>
            </a:r>
            <a:r>
              <a:rPr lang="pl-PL" sz="1600" dirty="0" err="1" smtClean="0"/>
              <a:t>Pakzad</a:t>
            </a:r>
            <a:r>
              <a:rPr lang="pl-PL" sz="1600" dirty="0" smtClean="0"/>
              <a:t>, S., </a:t>
            </a:r>
            <a:r>
              <a:rPr lang="pl-PL" sz="1600" dirty="0" err="1" smtClean="0"/>
              <a:t>Culler</a:t>
            </a:r>
            <a:r>
              <a:rPr lang="pl-PL" sz="1600" dirty="0" smtClean="0"/>
              <a:t>, D., </a:t>
            </a:r>
            <a:r>
              <a:rPr lang="pl-PL" sz="1600" dirty="0" err="1" smtClean="0"/>
              <a:t>Demmel</a:t>
            </a:r>
            <a:r>
              <a:rPr lang="pl-PL" sz="1600" dirty="0" smtClean="0"/>
              <a:t>, J., </a:t>
            </a:r>
            <a:r>
              <a:rPr lang="pl-PL" sz="1600" dirty="0" err="1" smtClean="0"/>
              <a:t>Fenves</a:t>
            </a:r>
            <a:r>
              <a:rPr lang="pl-PL" sz="1600" dirty="0" smtClean="0"/>
              <a:t>, G., </a:t>
            </a:r>
            <a:r>
              <a:rPr lang="pl-PL" sz="1600" dirty="0" err="1" smtClean="0"/>
              <a:t>Glaser</a:t>
            </a:r>
            <a:r>
              <a:rPr lang="pl-PL" sz="1600" dirty="0" smtClean="0"/>
              <a:t>, S., &amp; Turon, M. (2007, </a:t>
            </a:r>
            <a:r>
              <a:rPr lang="pl-PL" sz="1600" dirty="0" err="1" smtClean="0"/>
              <a:t>April</a:t>
            </a:r>
            <a:r>
              <a:rPr lang="pl-PL" sz="1600" dirty="0" smtClean="0"/>
              <a:t>). Health monitoring of </a:t>
            </a:r>
            <a:r>
              <a:rPr lang="pl-PL" sz="1600" dirty="0" err="1" smtClean="0"/>
              <a:t>civil</a:t>
            </a:r>
            <a:r>
              <a:rPr lang="pl-PL" sz="1600" dirty="0" smtClean="0"/>
              <a:t> </a:t>
            </a:r>
            <a:r>
              <a:rPr lang="pl-PL" sz="1600" dirty="0" err="1" smtClean="0"/>
              <a:t>infrastructures</a:t>
            </a:r>
            <a:r>
              <a:rPr lang="pl-PL" sz="1600" dirty="0" smtClean="0"/>
              <a:t> </a:t>
            </a:r>
            <a:r>
              <a:rPr lang="pl-PL" sz="1600" dirty="0" err="1" smtClean="0"/>
              <a:t>using</a:t>
            </a:r>
            <a:r>
              <a:rPr lang="pl-PL" sz="1600" dirty="0" smtClean="0"/>
              <a:t> </a:t>
            </a:r>
            <a:r>
              <a:rPr lang="pl-PL" sz="1600" dirty="0" err="1" smtClean="0"/>
              <a:t>wireless</a:t>
            </a:r>
            <a:r>
              <a:rPr lang="pl-PL" sz="1600" dirty="0" smtClean="0"/>
              <a:t> sensor networks. In 2007 6th International </a:t>
            </a:r>
            <a:r>
              <a:rPr lang="pl-PL" sz="1600" dirty="0" err="1" smtClean="0"/>
              <a:t>Symposium</a:t>
            </a:r>
            <a:r>
              <a:rPr lang="pl-PL" sz="1600" dirty="0" smtClean="0"/>
              <a:t> on </a:t>
            </a:r>
            <a:r>
              <a:rPr lang="pl-PL" sz="1600" dirty="0" err="1" smtClean="0"/>
              <a:t>Information</a:t>
            </a:r>
            <a:r>
              <a:rPr lang="pl-PL" sz="1600" dirty="0" smtClean="0"/>
              <a:t> </a:t>
            </a:r>
            <a:r>
              <a:rPr lang="pl-PL" sz="1600" dirty="0" err="1" smtClean="0"/>
              <a:t>Processing</a:t>
            </a:r>
            <a:r>
              <a:rPr lang="pl-PL" sz="1600" dirty="0" smtClean="0"/>
              <a:t> </a:t>
            </a:r>
            <a:r>
              <a:rPr lang="pl-PL" sz="1600" dirty="0" err="1" smtClean="0"/>
              <a:t>in</a:t>
            </a:r>
            <a:r>
              <a:rPr lang="pl-PL" sz="1600" dirty="0" smtClean="0"/>
              <a:t> Sensor Networks (pp. 254-263). IEEE.</a:t>
            </a:r>
          </a:p>
          <a:p>
            <a:pPr marL="180975" indent="-180975">
              <a:spcAft>
                <a:spcPts val="0"/>
              </a:spcAft>
            </a:pPr>
            <a:r>
              <a:rPr lang="pl-PL" sz="1600" dirty="0" err="1" smtClean="0"/>
              <a:t>Koblik</a:t>
            </a:r>
            <a:r>
              <a:rPr lang="pl-PL" sz="1600" dirty="0" smtClean="0"/>
              <a:t>, T., Sieradzki, J., Mirkiewicz-Sieradzka, B., &amp; </a:t>
            </a:r>
            <a:r>
              <a:rPr lang="pl-PL" sz="1600" dirty="0" err="1" smtClean="0"/>
              <a:t>bieta</a:t>
            </a:r>
            <a:r>
              <a:rPr lang="pl-PL" sz="1600" dirty="0" smtClean="0"/>
              <a:t> Gryz, E. (2001). Rozkład nacisków na podeszwową powierzchnię stopy u osób zdrowych oraz u chorych na cukrzycę typu 1 i 2. Diabetologia Praktyczna, 2(1), 71-78.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CC854-0E8D-48B2-B7FB-0815E4CBCA0A}" type="slidenum">
              <a:rPr lang="pl-PL"/>
              <a:pPr>
                <a:defRPr/>
              </a:pPr>
              <a:t>14</a:t>
            </a:fld>
            <a:endParaRPr lang="pl-PL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tx1"/>
                </a:solidFill>
              </a:rPr>
              <a:t>Literatura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0825" y="1201707"/>
            <a:ext cx="864235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Roundy, S. (2005). On the effectiveness of vibration-based energy harvesting. Journal of intelligent material systems and structures, 16(10), 809-823.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Roundy, S., &amp; Wright, P. K. (2004). A piezoelectric vibration based generator for wireless electronics. Smart Materials and structures, 13(5), 1131.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Roundy, S., Wright, P. K., &amp; </a:t>
            </a:r>
            <a:r>
              <a:rPr lang="en-US" sz="1600" dirty="0" err="1" smtClean="0"/>
              <a:t>Rabaey</a:t>
            </a:r>
            <a:r>
              <a:rPr lang="en-US" sz="1600" dirty="0" smtClean="0"/>
              <a:t>, J. M. (2003). Energy scavenging for wireless sensor networks (pp. 51-85). Norwell. 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Sieńko</a:t>
            </a:r>
            <a:r>
              <a:rPr lang="en-US" sz="1600" dirty="0" smtClean="0"/>
              <a:t>, R., </a:t>
            </a:r>
            <a:r>
              <a:rPr lang="en-US" sz="1600" dirty="0" err="1" smtClean="0"/>
              <a:t>Pańtak</a:t>
            </a:r>
            <a:r>
              <a:rPr lang="en-US" sz="1600" dirty="0" smtClean="0"/>
              <a:t>, M., </a:t>
            </a:r>
            <a:r>
              <a:rPr lang="en-US" sz="1600" dirty="0" err="1" smtClean="0"/>
              <a:t>Bednarski</a:t>
            </a:r>
            <a:r>
              <a:rPr lang="en-US" sz="1600" dirty="0" smtClean="0"/>
              <a:t>, Ł., &amp; </a:t>
            </a:r>
            <a:r>
              <a:rPr lang="en-US" sz="1600" dirty="0" err="1" smtClean="0"/>
              <a:t>Howiacki</a:t>
            </a:r>
            <a:r>
              <a:rPr lang="en-US" sz="1600" dirty="0" smtClean="0"/>
              <a:t>, T. (2015). </a:t>
            </a:r>
            <a:r>
              <a:rPr lang="en-US" sz="1600" dirty="0" err="1" smtClean="0"/>
              <a:t>Analiza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badania</a:t>
            </a:r>
            <a:r>
              <a:rPr lang="en-US" sz="1600" dirty="0" smtClean="0"/>
              <a:t> </a:t>
            </a:r>
            <a:r>
              <a:rPr lang="en-US" sz="1600" dirty="0" err="1" smtClean="0"/>
              <a:t>dynamiczne</a:t>
            </a:r>
            <a:r>
              <a:rPr lang="en-US" sz="1600" dirty="0" smtClean="0"/>
              <a:t> </a:t>
            </a:r>
            <a:r>
              <a:rPr lang="en-US" sz="1600" dirty="0" err="1" smtClean="0"/>
              <a:t>łukowej</a:t>
            </a:r>
            <a:r>
              <a:rPr lang="en-US" sz="1600" dirty="0" smtClean="0"/>
              <a:t> </a:t>
            </a:r>
            <a:r>
              <a:rPr lang="en-US" sz="1600" dirty="0" err="1" smtClean="0"/>
              <a:t>kładki</a:t>
            </a:r>
            <a:r>
              <a:rPr lang="en-US" sz="1600" dirty="0" smtClean="0"/>
              <a:t> o. </a:t>
            </a:r>
            <a:r>
              <a:rPr lang="en-US" sz="1600" dirty="0" err="1" smtClean="0"/>
              <a:t>Bernatka</a:t>
            </a:r>
            <a:r>
              <a:rPr lang="en-US" sz="1600" dirty="0" smtClean="0"/>
              <a:t> </a:t>
            </a:r>
            <a:r>
              <a:rPr lang="en-US" sz="1600" dirty="0" err="1" smtClean="0"/>
              <a:t>przez</a:t>
            </a:r>
            <a:r>
              <a:rPr lang="en-US" sz="1600" dirty="0" smtClean="0"/>
              <a:t> </a:t>
            </a:r>
            <a:r>
              <a:rPr lang="en-US" sz="1600" dirty="0" err="1" smtClean="0"/>
              <a:t>Wisłę</a:t>
            </a:r>
            <a:r>
              <a:rPr lang="en-US" sz="1600" dirty="0" smtClean="0"/>
              <a:t> w </a:t>
            </a:r>
            <a:r>
              <a:rPr lang="en-US" sz="1600" dirty="0" err="1" smtClean="0"/>
              <a:t>Krakowie</a:t>
            </a:r>
            <a:r>
              <a:rPr lang="en-US" sz="1600" dirty="0" smtClean="0"/>
              <a:t>. </a:t>
            </a:r>
            <a:r>
              <a:rPr lang="en-US" sz="1600" dirty="0" err="1" smtClean="0"/>
              <a:t>Wrocławskie</a:t>
            </a:r>
            <a:r>
              <a:rPr lang="en-US" sz="1600" dirty="0" smtClean="0"/>
              <a:t> </a:t>
            </a:r>
            <a:r>
              <a:rPr lang="en-US" sz="1600" dirty="0" err="1" smtClean="0"/>
              <a:t>Dni</a:t>
            </a:r>
            <a:r>
              <a:rPr lang="en-US" sz="1600" dirty="0" smtClean="0"/>
              <a:t>  </a:t>
            </a:r>
            <a:r>
              <a:rPr lang="en-US" sz="1600" dirty="0" err="1" smtClean="0"/>
              <a:t>Mostowe</a:t>
            </a:r>
            <a:r>
              <a:rPr lang="en-US" sz="1600" dirty="0" smtClean="0"/>
              <a:t>. </a:t>
            </a:r>
            <a:r>
              <a:rPr lang="en-US" sz="1600" dirty="0" err="1" smtClean="0"/>
              <a:t>nMosty</a:t>
            </a:r>
            <a:r>
              <a:rPr lang="en-US" sz="1600" dirty="0" smtClean="0"/>
              <a:t> </a:t>
            </a:r>
            <a:r>
              <a:rPr lang="en-US" sz="1600" dirty="0" err="1" smtClean="0"/>
              <a:t>łukowe</a:t>
            </a:r>
            <a:r>
              <a:rPr lang="en-US" sz="1600" dirty="0" smtClean="0"/>
              <a:t> – </a:t>
            </a:r>
            <a:r>
              <a:rPr lang="en-US" sz="1600" dirty="0" err="1" smtClean="0"/>
              <a:t>dzieła</a:t>
            </a:r>
            <a:r>
              <a:rPr lang="en-US" sz="1600" dirty="0" smtClean="0"/>
              <a:t> </a:t>
            </a:r>
            <a:r>
              <a:rPr lang="en-US" sz="1600" dirty="0" err="1" smtClean="0"/>
              <a:t>kultury</a:t>
            </a:r>
            <a:r>
              <a:rPr lang="en-US" sz="1600" dirty="0" smtClean="0"/>
              <a:t>. </a:t>
            </a:r>
            <a:r>
              <a:rPr lang="en-US" sz="1600" dirty="0" err="1" smtClean="0"/>
              <a:t>Projektowanie</a:t>
            </a:r>
            <a:r>
              <a:rPr lang="en-US" sz="1600" dirty="0" smtClean="0"/>
              <a:t>, </a:t>
            </a:r>
            <a:r>
              <a:rPr lang="en-US" sz="1600" dirty="0" err="1" smtClean="0"/>
              <a:t>budowa</a:t>
            </a:r>
            <a:r>
              <a:rPr lang="en-US" sz="1600" dirty="0" smtClean="0"/>
              <a:t>, </a:t>
            </a:r>
            <a:r>
              <a:rPr lang="en-US" sz="1600" dirty="0" err="1" smtClean="0"/>
              <a:t>utrzymanie</a:t>
            </a:r>
            <a:r>
              <a:rPr lang="en-US" sz="1600" dirty="0" smtClean="0"/>
              <a:t>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Song, H. J., </a:t>
            </a:r>
            <a:r>
              <a:rPr lang="en-US" sz="1600" dirty="0" err="1" smtClean="0"/>
              <a:t>Choi</a:t>
            </a:r>
            <a:r>
              <a:rPr lang="en-US" sz="1600" dirty="0" smtClean="0"/>
              <a:t>, Y. T., </a:t>
            </a:r>
            <a:r>
              <a:rPr lang="en-US" sz="1600" dirty="0" err="1" smtClean="0"/>
              <a:t>Wereley</a:t>
            </a:r>
            <a:r>
              <a:rPr lang="en-US" sz="1600" dirty="0" smtClean="0"/>
              <a:t>, N. M., &amp; </a:t>
            </a:r>
            <a:r>
              <a:rPr lang="en-US" sz="1600" dirty="0" err="1" smtClean="0"/>
              <a:t>Purekar</a:t>
            </a:r>
            <a:r>
              <a:rPr lang="en-US" sz="1600" dirty="0" smtClean="0"/>
              <a:t>, A. (2014). Comparison of monolithic and composite piezoelectric material–based energy harvesting devices. Journal of Intelligent Material Systems and Structures, 25(14), 1825-1837.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Szmygin</a:t>
            </a:r>
            <a:r>
              <a:rPr lang="en-US" sz="1600" dirty="0" smtClean="0"/>
              <a:t>, B., </a:t>
            </a:r>
            <a:r>
              <a:rPr lang="en-US" sz="1600" dirty="0" err="1" smtClean="0"/>
              <a:t>Podgórski</a:t>
            </a:r>
            <a:r>
              <a:rPr lang="en-US" sz="1600" dirty="0" smtClean="0"/>
              <a:t>, J., </a:t>
            </a:r>
            <a:r>
              <a:rPr lang="en-US" sz="1600" dirty="0" err="1" smtClean="0"/>
              <a:t>Bęc</a:t>
            </a:r>
            <a:r>
              <a:rPr lang="en-US" sz="1600" dirty="0" smtClean="0"/>
              <a:t>, J., </a:t>
            </a:r>
            <a:r>
              <a:rPr lang="en-US" sz="1600" dirty="0" err="1" smtClean="0"/>
              <a:t>Wielgos</a:t>
            </a:r>
            <a:r>
              <a:rPr lang="en-US" sz="1600" dirty="0" smtClean="0"/>
              <a:t>, P., &amp; </a:t>
            </a:r>
            <a:r>
              <a:rPr lang="en-US" sz="1600" dirty="0" err="1" smtClean="0"/>
              <a:t>Nowicki</a:t>
            </a:r>
            <a:r>
              <a:rPr lang="en-US" sz="1600" dirty="0" smtClean="0"/>
              <a:t>, T. (2008). </a:t>
            </a:r>
            <a:r>
              <a:rPr lang="en-US" sz="1600" dirty="0" err="1" smtClean="0"/>
              <a:t>Rozwiązanie</a:t>
            </a:r>
            <a:r>
              <a:rPr lang="en-US" sz="1600" dirty="0" smtClean="0"/>
              <a:t> </a:t>
            </a:r>
            <a:r>
              <a:rPr lang="en-US" sz="1600" dirty="0" err="1" smtClean="0"/>
              <a:t>problemu</a:t>
            </a:r>
            <a:r>
              <a:rPr lang="en-US" sz="1600" dirty="0" smtClean="0"/>
              <a:t> </a:t>
            </a:r>
            <a:r>
              <a:rPr lang="en-US" sz="1600" dirty="0" err="1" smtClean="0"/>
              <a:t>nadmiernych</a:t>
            </a:r>
            <a:r>
              <a:rPr lang="en-US" sz="1600" dirty="0" smtClean="0"/>
              <a:t> </a:t>
            </a:r>
            <a:r>
              <a:rPr lang="en-US" sz="1600" dirty="0" err="1" smtClean="0"/>
              <a:t>drgań</a:t>
            </a:r>
            <a:r>
              <a:rPr lang="en-US" sz="1600" dirty="0" smtClean="0"/>
              <a:t> </a:t>
            </a:r>
            <a:r>
              <a:rPr lang="en-US" sz="1600" dirty="0" err="1" smtClean="0"/>
              <a:t>stropów</a:t>
            </a:r>
            <a:r>
              <a:rPr lang="en-US" sz="1600" dirty="0" smtClean="0"/>
              <a:t> </a:t>
            </a:r>
            <a:r>
              <a:rPr lang="en-US" sz="1600" dirty="0" err="1" smtClean="0"/>
              <a:t>budynku</a:t>
            </a:r>
            <a:r>
              <a:rPr lang="en-US" sz="1600" dirty="0" smtClean="0"/>
              <a:t> </a:t>
            </a:r>
            <a:r>
              <a:rPr lang="en-US" sz="1600" dirty="0" err="1" smtClean="0"/>
              <a:t>przemysłowego</a:t>
            </a:r>
            <a:r>
              <a:rPr lang="en-US" sz="1600" dirty="0" smtClean="0"/>
              <a:t> o </a:t>
            </a:r>
            <a:r>
              <a:rPr lang="en-US" sz="1600" dirty="0" err="1" smtClean="0"/>
              <a:t>konstrukcji</a:t>
            </a:r>
            <a:r>
              <a:rPr lang="en-US" sz="1600" dirty="0" smtClean="0"/>
              <a:t> </a:t>
            </a:r>
            <a:r>
              <a:rPr lang="en-US" sz="1600" dirty="0" err="1" smtClean="0"/>
              <a:t>stalowej</a:t>
            </a:r>
            <a:r>
              <a:rPr lang="en-US" sz="1600" dirty="0" smtClean="0"/>
              <a:t>. </a:t>
            </a:r>
            <a:r>
              <a:rPr lang="en-US" sz="1600" dirty="0" err="1" smtClean="0"/>
              <a:t>Budownictwo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Architektura</a:t>
            </a:r>
            <a:r>
              <a:rPr lang="en-US" sz="1600" dirty="0" smtClean="0"/>
              <a:t>, 3, 63-70.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Tennyson, R. C., Mufti, A. A., </a:t>
            </a:r>
            <a:r>
              <a:rPr lang="en-US" sz="1600" dirty="0" err="1" smtClean="0"/>
              <a:t>Rizkalla</a:t>
            </a:r>
            <a:r>
              <a:rPr lang="en-US" sz="1600" dirty="0" smtClean="0"/>
              <a:t>, S., </a:t>
            </a:r>
            <a:r>
              <a:rPr lang="en-US" sz="1600" dirty="0" err="1" smtClean="0"/>
              <a:t>Tadros</a:t>
            </a:r>
            <a:r>
              <a:rPr lang="en-US" sz="1600" dirty="0" smtClean="0"/>
              <a:t>, G., &amp; </a:t>
            </a:r>
            <a:r>
              <a:rPr lang="en-US" sz="1600" dirty="0" err="1" smtClean="0"/>
              <a:t>Benmokrane</a:t>
            </a:r>
            <a:r>
              <a:rPr lang="en-US" sz="1600" dirty="0" smtClean="0"/>
              <a:t>, B. (2001). Structural health monitoring of innovative bridges in Canada with fiber optic sensors. Smart materials and Structures, 10(3), 560.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Wilde, K., </a:t>
            </a:r>
            <a:r>
              <a:rPr lang="en-US" sz="1600" dirty="0" err="1" smtClean="0"/>
              <a:t>Rucka</a:t>
            </a:r>
            <a:r>
              <a:rPr lang="en-US" sz="1600" dirty="0" smtClean="0"/>
              <a:t>, M., &amp; </a:t>
            </a:r>
            <a:r>
              <a:rPr lang="en-US" sz="1600" dirty="0" err="1" smtClean="0"/>
              <a:t>Grębowski</a:t>
            </a:r>
            <a:r>
              <a:rPr lang="en-US" sz="1600" dirty="0" smtClean="0"/>
              <a:t>, K. (2014). Stan </a:t>
            </a:r>
            <a:r>
              <a:rPr lang="en-US" sz="1600" dirty="0" err="1" smtClean="0"/>
              <a:t>awaryjny</a:t>
            </a:r>
            <a:r>
              <a:rPr lang="en-US" sz="1600" dirty="0" smtClean="0"/>
              <a:t> </a:t>
            </a:r>
            <a:r>
              <a:rPr lang="en-US" sz="1600" dirty="0" err="1" smtClean="0"/>
              <a:t>trybuny</a:t>
            </a:r>
            <a:r>
              <a:rPr lang="en-US" sz="1600" dirty="0" smtClean="0"/>
              <a:t> </a:t>
            </a:r>
            <a:r>
              <a:rPr lang="en-US" sz="1600" dirty="0" err="1" smtClean="0"/>
              <a:t>stadionu</a:t>
            </a:r>
            <a:r>
              <a:rPr lang="en-US" sz="1600" dirty="0" smtClean="0"/>
              <a:t> w </a:t>
            </a:r>
            <a:r>
              <a:rPr lang="en-US" sz="1600" dirty="0" err="1" smtClean="0"/>
              <a:t>Zielonej</a:t>
            </a:r>
            <a:r>
              <a:rPr lang="en-US" sz="1600" dirty="0" smtClean="0"/>
              <a:t> </a:t>
            </a:r>
            <a:r>
              <a:rPr lang="en-US" sz="1600" dirty="0" err="1" smtClean="0"/>
              <a:t>Górze</a:t>
            </a:r>
            <a:r>
              <a:rPr lang="en-US" sz="1600" dirty="0" smtClean="0"/>
              <a:t> </a:t>
            </a:r>
            <a:r>
              <a:rPr lang="en-US" sz="1600" dirty="0" err="1" smtClean="0"/>
              <a:t>wywołany</a:t>
            </a:r>
            <a:r>
              <a:rPr lang="en-US" sz="1600" dirty="0" smtClean="0"/>
              <a:t> </a:t>
            </a:r>
            <a:r>
              <a:rPr lang="en-US" sz="1600" dirty="0" err="1" smtClean="0"/>
              <a:t>synchronicznym</a:t>
            </a:r>
            <a:r>
              <a:rPr lang="en-US" sz="1600" dirty="0" smtClean="0"/>
              <a:t> </a:t>
            </a:r>
            <a:r>
              <a:rPr lang="en-US" sz="1600" dirty="0" err="1" smtClean="0"/>
              <a:t>tańcem</a:t>
            </a:r>
            <a:r>
              <a:rPr lang="en-US" sz="1600" dirty="0" smtClean="0"/>
              <a:t> </a:t>
            </a:r>
            <a:r>
              <a:rPr lang="en-US" sz="1600" dirty="0" err="1" smtClean="0"/>
              <a:t>kibiców</a:t>
            </a:r>
            <a:r>
              <a:rPr lang="en-US" sz="1600" dirty="0" smtClean="0"/>
              <a:t>. </a:t>
            </a:r>
            <a:r>
              <a:rPr lang="en-US" sz="1600" dirty="0" err="1" smtClean="0"/>
              <a:t>Przegląd</a:t>
            </a:r>
            <a:r>
              <a:rPr lang="en-US" sz="1600" dirty="0" smtClean="0"/>
              <a:t> </a:t>
            </a:r>
            <a:r>
              <a:rPr lang="en-US" sz="1600" dirty="0" err="1" smtClean="0"/>
              <a:t>Budowlany</a:t>
            </a:r>
            <a:r>
              <a:rPr lang="en-US" sz="1600" dirty="0" smtClean="0"/>
              <a:t>, 85.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Xu</a:t>
            </a:r>
            <a:r>
              <a:rPr lang="en-US" sz="1600" dirty="0" smtClean="0"/>
              <a:t>, T. B., </a:t>
            </a:r>
            <a:r>
              <a:rPr lang="en-US" sz="1600" dirty="0" err="1" smtClean="0"/>
              <a:t>Siochi</a:t>
            </a:r>
            <a:r>
              <a:rPr lang="en-US" sz="1600" dirty="0" smtClean="0"/>
              <a:t>, E. J., Kang, J. H., </a:t>
            </a:r>
            <a:r>
              <a:rPr lang="en-US" sz="1600" dirty="0" err="1" smtClean="0"/>
              <a:t>Zuo</a:t>
            </a:r>
            <a:r>
              <a:rPr lang="en-US" sz="1600" dirty="0" smtClean="0"/>
              <a:t>, L., Zhou, W., Tang, X., &amp; Jiang, X. (2013). Energy harvesting using a PZT ceramic multilayer stack. Smart Materials and Structures, 22(6)</a:t>
            </a:r>
            <a:r>
              <a:rPr lang="pl-PL" sz="1600" dirty="0" smtClean="0"/>
              <a:t>.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CC854-0E8D-48B2-B7FB-0815E4CBCA0A}" type="slidenum">
              <a:rPr lang="pl-PL"/>
              <a:pPr>
                <a:defRPr/>
              </a:pPr>
              <a:t>15</a:t>
            </a:fld>
            <a:endParaRPr lang="pl-PL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tx1"/>
                </a:solidFill>
              </a:rPr>
              <a:t>Literatura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420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50825" y="1417638"/>
            <a:ext cx="86423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Lee, S., </a:t>
            </a:r>
            <a:r>
              <a:rPr lang="en-US" sz="1600" dirty="0" err="1" smtClean="0"/>
              <a:t>Youn</a:t>
            </a:r>
            <a:r>
              <a:rPr lang="en-US" sz="1600" dirty="0" smtClean="0"/>
              <a:t>, B. D., &amp; Jung, B. C. (2009). Robust segment-type energy harvester and its application to a wireless sensor. Smart Materials and Structures, 18(9), 095021.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Lefeuvre</a:t>
            </a:r>
            <a:r>
              <a:rPr lang="en-US" sz="1600" dirty="0" smtClean="0"/>
              <a:t>, E., </a:t>
            </a:r>
            <a:r>
              <a:rPr lang="en-US" sz="1600" dirty="0" err="1" smtClean="0"/>
              <a:t>Badel</a:t>
            </a:r>
            <a:r>
              <a:rPr lang="en-US" sz="1600" dirty="0" smtClean="0"/>
              <a:t>, A., Richard, C., Petit, L., &amp; </a:t>
            </a:r>
            <a:r>
              <a:rPr lang="en-US" sz="1600" dirty="0" err="1" smtClean="0"/>
              <a:t>Guyomar</a:t>
            </a:r>
            <a:r>
              <a:rPr lang="en-US" sz="1600" dirty="0" smtClean="0"/>
              <a:t>, D. (2006). A comparison between several vibration-powered piezoelectric generators for standalone systems. Sensors and Actuators A: Physical, 126(2), 405-416.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Li, B., </a:t>
            </a:r>
            <a:r>
              <a:rPr lang="en-US" sz="1600" dirty="0" err="1" smtClean="0"/>
              <a:t>Laviage</a:t>
            </a:r>
            <a:r>
              <a:rPr lang="en-US" sz="1600" dirty="0" smtClean="0"/>
              <a:t>, A. J., You, J. H., &amp; Kim, Y. J. (2013). Harvesting low-frequency acoustic energy using quarter-wavelength straight-tube acoustic resonator. Applied Acoustics, 74(11), 1271-1278.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Łaziński</a:t>
            </a:r>
            <a:r>
              <a:rPr lang="en-US" sz="1600" dirty="0" smtClean="0"/>
              <a:t>, P., </a:t>
            </a:r>
            <a:r>
              <a:rPr lang="en-US" sz="1600" dirty="0" err="1" smtClean="0"/>
              <a:t>Salamak</a:t>
            </a:r>
            <a:r>
              <a:rPr lang="en-US" sz="1600" dirty="0" smtClean="0"/>
              <a:t>, M., &amp; </a:t>
            </a:r>
            <a:r>
              <a:rPr lang="en-US" sz="1600" dirty="0" err="1" smtClean="0"/>
              <a:t>Owerko</a:t>
            </a:r>
            <a:r>
              <a:rPr lang="en-US" sz="1600" dirty="0" smtClean="0"/>
              <a:t>, T. (2015). </a:t>
            </a:r>
            <a:r>
              <a:rPr lang="en-US" sz="1600" dirty="0" err="1" smtClean="0"/>
              <a:t>Próbne</a:t>
            </a:r>
            <a:r>
              <a:rPr lang="en-US" sz="1600" dirty="0" smtClean="0"/>
              <a:t> </a:t>
            </a:r>
            <a:r>
              <a:rPr lang="en-US" sz="1600" dirty="0" err="1" smtClean="0"/>
              <a:t>obciążenia</a:t>
            </a:r>
            <a:r>
              <a:rPr lang="en-US" sz="1600" dirty="0" smtClean="0"/>
              <a:t> </a:t>
            </a:r>
            <a:r>
              <a:rPr lang="en-US" sz="1600" dirty="0" err="1" smtClean="0"/>
              <a:t>mostów</a:t>
            </a:r>
            <a:r>
              <a:rPr lang="en-US" sz="1600" dirty="0" smtClean="0"/>
              <a:t> w </a:t>
            </a:r>
            <a:r>
              <a:rPr lang="en-US" sz="1600" dirty="0" err="1" smtClean="0"/>
              <a:t>Polsce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podstawie</a:t>
            </a:r>
            <a:r>
              <a:rPr lang="en-US" sz="1600" dirty="0" smtClean="0"/>
              <a:t> </a:t>
            </a:r>
            <a:r>
              <a:rPr lang="en-US" sz="1600" dirty="0" err="1" smtClean="0"/>
              <a:t>wybranych</a:t>
            </a:r>
            <a:r>
              <a:rPr lang="en-US" sz="1600" dirty="0" smtClean="0"/>
              <a:t> </a:t>
            </a:r>
            <a:r>
              <a:rPr lang="en-US" sz="1600" dirty="0" err="1" smtClean="0"/>
              <a:t>przykładów</a:t>
            </a:r>
            <a:r>
              <a:rPr lang="en-US" sz="1600" dirty="0" smtClean="0"/>
              <a:t>. VII </a:t>
            </a:r>
            <a:r>
              <a:rPr lang="en-US" sz="1600" dirty="0" err="1" smtClean="0"/>
              <a:t>Ogólnopolska</a:t>
            </a:r>
            <a:r>
              <a:rPr lang="en-US" sz="1600" dirty="0" smtClean="0"/>
              <a:t> </a:t>
            </a:r>
            <a:r>
              <a:rPr lang="en-US" sz="1600" dirty="0" err="1" smtClean="0"/>
              <a:t>Konferencja</a:t>
            </a:r>
            <a:r>
              <a:rPr lang="en-US" sz="1600" dirty="0" smtClean="0"/>
              <a:t> </a:t>
            </a:r>
            <a:r>
              <a:rPr lang="en-US" sz="1600" dirty="0" err="1" smtClean="0"/>
              <a:t>Mostowców</a:t>
            </a:r>
            <a:r>
              <a:rPr lang="en-US" sz="1600" dirty="0" smtClean="0"/>
              <a:t>, </a:t>
            </a:r>
            <a:r>
              <a:rPr lang="en-US" sz="1600" dirty="0" err="1" smtClean="0"/>
              <a:t>Konstrukcja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Wyposażenie</a:t>
            </a:r>
            <a:r>
              <a:rPr lang="en-US" sz="1600" dirty="0" smtClean="0"/>
              <a:t> </a:t>
            </a:r>
            <a:r>
              <a:rPr lang="en-US" sz="1600" dirty="0" err="1" smtClean="0"/>
              <a:t>mostów</a:t>
            </a:r>
            <a:r>
              <a:rPr lang="en-US" sz="1600" dirty="0" smtClean="0"/>
              <a:t>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Marcinowski</a:t>
            </a:r>
            <a:r>
              <a:rPr lang="en-US" sz="1600" dirty="0" smtClean="0"/>
              <a:t>, J. (2012). </a:t>
            </a:r>
            <a:r>
              <a:rPr lang="en-US" sz="1600" dirty="0" err="1" smtClean="0"/>
              <a:t>Zagrożenia</a:t>
            </a:r>
            <a:r>
              <a:rPr lang="en-US" sz="1600" dirty="0" smtClean="0"/>
              <a:t> </a:t>
            </a:r>
            <a:r>
              <a:rPr lang="en-US" sz="1600" dirty="0" err="1" smtClean="0"/>
              <a:t>obiektów</a:t>
            </a:r>
            <a:r>
              <a:rPr lang="en-US" sz="1600" dirty="0" smtClean="0"/>
              <a:t> </a:t>
            </a:r>
            <a:r>
              <a:rPr lang="en-US" sz="1600" dirty="0" err="1" smtClean="0"/>
              <a:t>budowlanych</a:t>
            </a:r>
            <a:r>
              <a:rPr lang="en-US" sz="1600" dirty="0" smtClean="0"/>
              <a:t> </a:t>
            </a:r>
            <a:r>
              <a:rPr lang="en-US" sz="1600" dirty="0" err="1" smtClean="0"/>
              <a:t>wynikające</a:t>
            </a:r>
            <a:r>
              <a:rPr lang="en-US" sz="1600" dirty="0" smtClean="0"/>
              <a:t> z </a:t>
            </a:r>
            <a:r>
              <a:rPr lang="en-US" sz="1600" dirty="0" err="1" smtClean="0"/>
              <a:t>powstania</a:t>
            </a:r>
            <a:r>
              <a:rPr lang="en-US" sz="1600" dirty="0" smtClean="0"/>
              <a:t> </a:t>
            </a:r>
            <a:r>
              <a:rPr lang="en-US" sz="1600" dirty="0" err="1" smtClean="0"/>
              <a:t>drgań</a:t>
            </a:r>
            <a:r>
              <a:rPr lang="en-US" sz="1600" dirty="0" smtClean="0"/>
              <a:t> o </a:t>
            </a:r>
            <a:r>
              <a:rPr lang="en-US" sz="1600" dirty="0" err="1" smtClean="0"/>
              <a:t>charakterze</a:t>
            </a:r>
            <a:r>
              <a:rPr lang="en-US" sz="1600" dirty="0" smtClean="0"/>
              <a:t> </a:t>
            </a:r>
            <a:r>
              <a:rPr lang="en-US" sz="1600" dirty="0" err="1" smtClean="0"/>
              <a:t>rezonansowym</a:t>
            </a:r>
            <a:r>
              <a:rPr lang="en-US" sz="1600" dirty="0" smtClean="0"/>
              <a:t>. </a:t>
            </a:r>
            <a:r>
              <a:rPr lang="en-US" sz="1600" dirty="0" err="1" smtClean="0"/>
              <a:t>Przegląd</a:t>
            </a:r>
            <a:r>
              <a:rPr lang="en-US" sz="1600" dirty="0" smtClean="0"/>
              <a:t> </a:t>
            </a:r>
            <a:r>
              <a:rPr lang="en-US" sz="1600" dirty="0" err="1" smtClean="0"/>
              <a:t>Budowlany</a:t>
            </a:r>
            <a:r>
              <a:rPr lang="en-US" sz="1600" dirty="0" smtClean="0"/>
              <a:t>, 83, 129-132.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Mathers</a:t>
            </a:r>
            <a:r>
              <a:rPr lang="en-US" sz="1600" dirty="0" smtClean="0"/>
              <a:t>, A., Moon, K. S., &amp; Yi, J. (2009). A vibration-based PMN-PT energy </a:t>
            </a:r>
            <a:r>
              <a:rPr lang="en-US" sz="1600" dirty="0" err="1" smtClean="0"/>
              <a:t>harve-ster</a:t>
            </a:r>
            <a:r>
              <a:rPr lang="en-US" sz="1600" dirty="0" smtClean="0"/>
              <a:t>. IEEE Sensors Journal, 9(7), 731-73.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Morgan Advanced Materials. http://www.morgantechnicalceramics.com/sites/ de-fault/files/datasheets/pzt500_series.pdf.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smtClean="0"/>
              <a:t>Nye, J. F., &amp; Lindsay, R. B. (1957). Physical properties of crystals. Physics Today, 10, 26. </a:t>
            </a:r>
          </a:p>
          <a:p>
            <a:pPr marL="180975" indent="-180975">
              <a:spcAft>
                <a:spcPts val="0"/>
              </a:spcAft>
            </a:pPr>
            <a:r>
              <a:rPr lang="en-US" sz="1600" dirty="0" err="1" smtClean="0"/>
              <a:t>Pradelok</a:t>
            </a:r>
            <a:r>
              <a:rPr lang="en-US" sz="1600" dirty="0" smtClean="0"/>
              <a:t>, S., </a:t>
            </a:r>
            <a:r>
              <a:rPr lang="en-US" sz="1600" dirty="0" err="1" smtClean="0"/>
              <a:t>Jaśiński</a:t>
            </a:r>
            <a:r>
              <a:rPr lang="en-US" sz="1600" dirty="0" smtClean="0"/>
              <a:t>, M., </a:t>
            </a:r>
            <a:r>
              <a:rPr lang="en-US" sz="1600" dirty="0" err="1" smtClean="0"/>
              <a:t>Kocański</a:t>
            </a:r>
            <a:r>
              <a:rPr lang="en-US" sz="1600" dirty="0" smtClean="0"/>
              <a:t>, T., &amp; </a:t>
            </a:r>
            <a:r>
              <a:rPr lang="en-US" sz="1600" dirty="0" err="1" smtClean="0"/>
              <a:t>Poprawa</a:t>
            </a:r>
            <a:r>
              <a:rPr lang="en-US" sz="1600" dirty="0" smtClean="0"/>
              <a:t>, G. (2015). </a:t>
            </a:r>
            <a:r>
              <a:rPr lang="en-US" sz="1600" dirty="0" err="1" smtClean="0"/>
              <a:t>Analiza</a:t>
            </a:r>
            <a:r>
              <a:rPr lang="en-US" sz="1600" dirty="0" smtClean="0"/>
              <a:t> </a:t>
            </a:r>
            <a:r>
              <a:rPr lang="en-US" sz="1600" dirty="0" err="1" smtClean="0"/>
              <a:t>dynamiczna</a:t>
            </a:r>
            <a:r>
              <a:rPr lang="en-US" sz="1600" dirty="0" smtClean="0"/>
              <a:t> </a:t>
            </a:r>
            <a:r>
              <a:rPr lang="en-US" sz="1600" dirty="0" err="1" smtClean="0"/>
              <a:t>mostu</a:t>
            </a:r>
            <a:r>
              <a:rPr lang="en-US" sz="1600" dirty="0" smtClean="0"/>
              <a:t> </a:t>
            </a:r>
            <a:r>
              <a:rPr lang="en-US" sz="1600" dirty="0" err="1" smtClean="0"/>
              <a:t>łukowego</a:t>
            </a:r>
            <a:r>
              <a:rPr lang="en-US" sz="1600" dirty="0" smtClean="0"/>
              <a:t> </a:t>
            </a:r>
            <a:r>
              <a:rPr lang="en-US" sz="1600" dirty="0" err="1" smtClean="0"/>
              <a:t>obciążonego</a:t>
            </a:r>
            <a:r>
              <a:rPr lang="en-US" sz="1600" dirty="0" smtClean="0"/>
              <a:t> </a:t>
            </a:r>
            <a:r>
              <a:rPr lang="en-US" sz="1600" dirty="0" err="1" smtClean="0"/>
              <a:t>poruszającym</a:t>
            </a:r>
            <a:r>
              <a:rPr lang="en-US" sz="1600" dirty="0" smtClean="0"/>
              <a:t> </a:t>
            </a:r>
            <a:r>
              <a:rPr lang="en-US" sz="1600" dirty="0" err="1" smtClean="0"/>
              <a:t>się</a:t>
            </a:r>
            <a:r>
              <a:rPr lang="en-US" sz="1600" dirty="0" smtClean="0"/>
              <a:t> </a:t>
            </a:r>
            <a:r>
              <a:rPr lang="en-US" sz="1600" dirty="0" err="1" smtClean="0"/>
              <a:t>pociągiem</a:t>
            </a:r>
            <a:r>
              <a:rPr lang="en-US" sz="1600" dirty="0" smtClean="0"/>
              <a:t> </a:t>
            </a:r>
            <a:r>
              <a:rPr lang="en-US" sz="1600" dirty="0" err="1" smtClean="0"/>
              <a:t>dużych</a:t>
            </a:r>
            <a:r>
              <a:rPr lang="en-US" sz="1600" dirty="0" smtClean="0"/>
              <a:t> </a:t>
            </a:r>
            <a:r>
              <a:rPr lang="en-US" sz="1600" dirty="0" err="1" smtClean="0"/>
              <a:t>prędkości</a:t>
            </a:r>
            <a:r>
              <a:rPr lang="en-US" sz="1600" dirty="0" smtClean="0"/>
              <a:t>. VII </a:t>
            </a:r>
            <a:r>
              <a:rPr lang="en-US" sz="1600" dirty="0" err="1" smtClean="0"/>
              <a:t>Ogólnopolska</a:t>
            </a:r>
            <a:r>
              <a:rPr lang="en-US" sz="1600" dirty="0" smtClean="0"/>
              <a:t> </a:t>
            </a:r>
            <a:r>
              <a:rPr lang="en-US" sz="1600" dirty="0" err="1" smtClean="0"/>
              <a:t>Konferencja</a:t>
            </a:r>
            <a:r>
              <a:rPr lang="en-US" sz="1600" dirty="0" smtClean="0"/>
              <a:t> </a:t>
            </a:r>
            <a:r>
              <a:rPr lang="en-US" sz="1600" dirty="0" err="1" smtClean="0"/>
              <a:t>Mostowców</a:t>
            </a:r>
            <a:r>
              <a:rPr lang="en-US" sz="1600" dirty="0" smtClean="0"/>
              <a:t> – </a:t>
            </a:r>
            <a:r>
              <a:rPr lang="en-US" sz="1600" dirty="0" err="1" smtClean="0"/>
              <a:t>Konstrukcja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Wyposażenie</a:t>
            </a:r>
            <a:r>
              <a:rPr lang="en-US" sz="1600" dirty="0" smtClean="0"/>
              <a:t> </a:t>
            </a:r>
            <a:r>
              <a:rPr lang="en-US" sz="1600" dirty="0" err="1" smtClean="0"/>
              <a:t>Mostów</a:t>
            </a:r>
            <a:r>
              <a:rPr lang="en-US" sz="1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00CF7-86DA-4042-84F8-13FF52D5AF29}" type="slidenum">
              <a:rPr lang="pl-PL"/>
              <a:pPr>
                <a:defRPr/>
              </a:pPr>
              <a:t>16</a:t>
            </a:fld>
            <a:endParaRPr lang="pl-PL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1047750"/>
            <a:ext cx="914400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-566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795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250825" y="3140075"/>
            <a:ext cx="86423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20000"/>
              </a:spcBef>
            </a:pPr>
            <a:r>
              <a:rPr lang="pl-PL" sz="3200" b="1">
                <a:latin typeface="Verdana" pitchFamily="34" charset="0"/>
              </a:rPr>
              <a:t>Dziękuję za uwagę</a:t>
            </a:r>
            <a:r>
              <a:rPr lang="pl-PL" sz="2400">
                <a:latin typeface="Verdana" pitchFamily="34" charset="0"/>
              </a:rPr>
              <a:t> </a:t>
            </a:r>
          </a:p>
        </p:txBody>
      </p:sp>
      <p:sp>
        <p:nvSpPr>
          <p:cNvPr id="12296" name="Rectangle 1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2297" name="Rectangle 18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4C8C3-3C4D-45C2-8630-DBB372CA301A}" type="slidenum">
              <a:rPr lang="pl-PL"/>
              <a:pPr>
                <a:defRPr/>
              </a:pPr>
              <a:t>2</a:t>
            </a:fld>
            <a:endParaRPr lang="pl-PL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0050"/>
            <a:ext cx="7200900" cy="581025"/>
          </a:xfrm>
        </p:spPr>
        <p:txBody>
          <a:bodyPr/>
          <a:lstStyle/>
          <a:p>
            <a:pPr eaLnBrk="1" hangingPunct="1"/>
            <a:r>
              <a:rPr lang="pl-PL" smtClean="0">
                <a:solidFill>
                  <a:schemeClr val="tx1"/>
                </a:solidFill>
              </a:rPr>
              <a:t>PLAN PREZENTACJI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42350" cy="4394237"/>
          </a:xfrm>
        </p:spPr>
        <p:txBody>
          <a:bodyPr/>
          <a:lstStyle/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r>
              <a:rPr lang="pl-PL" b="1" dirty="0" smtClean="0"/>
              <a:t>Źródła energii </a:t>
            </a:r>
            <a:r>
              <a:rPr lang="pl-PL" b="1" smtClean="0"/>
              <a:t>mechanicznej </a:t>
            </a:r>
            <a:r>
              <a:rPr lang="pl-PL" b="1" smtClean="0"/>
              <a:t/>
            </a:r>
            <a:br>
              <a:rPr lang="pl-PL" b="1" smtClean="0"/>
            </a:br>
            <a:r>
              <a:rPr lang="pl-PL" b="1" smtClean="0"/>
              <a:t>w </a:t>
            </a:r>
            <a:r>
              <a:rPr lang="pl-PL" b="1" dirty="0" smtClean="0"/>
              <a:t>konstrukcjach budowlanych</a:t>
            </a:r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r>
              <a:rPr lang="pl-PL" b="1" dirty="0" smtClean="0"/>
              <a:t>Charakterystyka analizowanych generatorów piezoelektrycznych</a:t>
            </a:r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r>
              <a:rPr lang="pl-PL" b="1" dirty="0" smtClean="0"/>
              <a:t>Modele matematyczne analizowanych generatorów piezoelektrycznych</a:t>
            </a:r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r>
              <a:rPr lang="pl-PL" b="1" dirty="0" smtClean="0"/>
              <a:t>Wyniki badań symulacyjnych</a:t>
            </a:r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r>
              <a:rPr lang="pl-PL" b="1" dirty="0" smtClean="0"/>
              <a:t>Wnioski</a:t>
            </a:r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None/>
            </a:pPr>
            <a:endParaRPr lang="pl-PL" b="1" dirty="0" smtClean="0"/>
          </a:p>
          <a:p>
            <a:pPr marL="1076325" indent="-809625" eaLnBrk="1" hangingPunct="1">
              <a:spcBef>
                <a:spcPct val="0"/>
              </a:spcBef>
              <a:buFontTx/>
              <a:buAutoNum type="arabicPeriod"/>
            </a:pPr>
            <a:endParaRPr lang="pl-P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9E37C-2858-4393-9209-4A4CEDB81DF3}" type="slidenum">
              <a:rPr lang="pl-PL"/>
              <a:pPr>
                <a:defRPr/>
              </a:pPr>
              <a:t>3</a:t>
            </a:fld>
            <a:endParaRPr lang="pl-PL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>
                <a:solidFill>
                  <a:schemeClr val="tx1"/>
                </a:solidFill>
              </a:rPr>
              <a:t>1. </a:t>
            </a:r>
            <a:r>
              <a:rPr lang="pl-PL" sz="2000" dirty="0" smtClean="0"/>
              <a:t>Źródła energii mechanicznej w konstrukcjach budowlanych</a:t>
            </a:r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519057" y="1790700"/>
            <a:ext cx="862494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1800" dirty="0" smtClean="0"/>
              <a:t>- drgania konstrukcji wywołane jej użytkowaniem,</a:t>
            </a:r>
          </a:p>
          <a:p>
            <a:pPr marL="92075" indent="-92075"/>
            <a:r>
              <a:rPr lang="pl-PL" sz="1800" dirty="0" smtClean="0"/>
              <a:t>- siły wywołane okresowo zmieniającym się położeniem użytkowników konstrukcji (w analizie pominięto możliwe przypadki zmieniającego się położenia elementów konstrukcji). </a:t>
            </a:r>
            <a:endParaRPr lang="pl-PL" sz="1800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63525" y="1420813"/>
            <a:ext cx="8880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1.1. Zasadnicze grupy źródeł energii mechanicznej w konstrukcjach budowlanych</a:t>
            </a:r>
            <a:endParaRPr lang="pl-PL" sz="1800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63525" y="3246435"/>
            <a:ext cx="8880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1.2. Przykłady wybranych źródeł energii mechanicznej w konstrukcjach budowlanych</a:t>
            </a:r>
            <a:endParaRPr lang="pl-PL" sz="1800" dirty="0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285830" y="3757619"/>
          <a:ext cx="6535828" cy="2322099"/>
        </p:xfrm>
        <a:graphic>
          <a:graphicData uri="http://schemas.openxmlformats.org/drawingml/2006/table">
            <a:tbl>
              <a:tblPr/>
              <a:tblGrid>
                <a:gridCol w="401643"/>
                <a:gridCol w="1391195"/>
                <a:gridCol w="1391195"/>
                <a:gridCol w="467267"/>
                <a:gridCol w="1442264"/>
                <a:gridCol w="1442264"/>
              </a:tblGrid>
              <a:tr h="68270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Lp. 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Częstotliwość 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drgań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Amplituda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przyspieszenia drgań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Lp. 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Częstotliwość 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drgań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Amplituda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przyspieszenia drgań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Ω [Hz]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[m/s</a:t>
                      </a:r>
                      <a:r>
                        <a:rPr lang="pl-PL" sz="1200" kern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Ω [Hz]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[m/s</a:t>
                      </a:r>
                      <a:r>
                        <a:rPr lang="pl-PL" sz="1200" kern="12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0,76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0,95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2,69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1,12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1,54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0,53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3,47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1,89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1,84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0,91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5,94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15,32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2,25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2,36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12,50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2,45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0,53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26" marR="4526" marT="4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13,00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33A41-B5F5-4672-ABE5-8426C091F93E}" type="slidenum">
              <a:rPr lang="pl-PL"/>
              <a:pPr>
                <a:defRPr/>
              </a:pPr>
              <a:t>4</a:t>
            </a:fld>
            <a:endParaRPr lang="pl-PL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>
                <a:solidFill>
                  <a:schemeClr val="tx1"/>
                </a:solidFill>
              </a:rPr>
              <a:t>2. </a:t>
            </a:r>
            <a:r>
              <a:rPr lang="pl-PL" sz="2000" dirty="0" smtClean="0"/>
              <a:t>Charakterystyka analizowanych generatorów piezoelektrycznych</a:t>
            </a:r>
            <a:br>
              <a:rPr lang="pl-PL" sz="2000" dirty="0" smtClean="0"/>
            </a:br>
            <a:endParaRPr lang="pl-PL" sz="2000" dirty="0" smtClean="0"/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-7875" y="375229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algn="ctr"/>
            <a:r>
              <a:rPr lang="pl-PL" sz="1600" i="1" dirty="0">
                <a:latin typeface="Verdana" pitchFamily="34" charset="0"/>
              </a:rPr>
              <a:t>Rys. </a:t>
            </a:r>
            <a:r>
              <a:rPr lang="pl-PL" sz="1600" i="1" dirty="0" smtClean="0">
                <a:latin typeface="Verdana" pitchFamily="34" charset="0"/>
              </a:rPr>
              <a:t>1. Struktura generatora piezoelektrycznego o konstrukcji belkowej </a:t>
            </a:r>
          </a:p>
          <a:p>
            <a:pPr marL="179388" algn="ctr"/>
            <a:r>
              <a:rPr lang="pl-PL" sz="1600" i="1" dirty="0" smtClean="0">
                <a:latin typeface="Verdana" pitchFamily="34" charset="0"/>
              </a:rPr>
              <a:t>(wersja z dwoma warstwami materiału piezoelektrycznego)</a:t>
            </a:r>
            <a:endParaRPr lang="en-US" sz="1600" i="1" dirty="0">
              <a:latin typeface="Verdana" pitchFamily="34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263525" y="1420813"/>
            <a:ext cx="8880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2.1. Generator o konstrukcji w formie belki</a:t>
            </a:r>
            <a:endParaRPr lang="pl-PL" sz="1800" dirty="0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57" name="Rectangle 3"/>
          <p:cNvSpPr>
            <a:spLocks noChangeArrowheads="1"/>
          </p:cNvSpPr>
          <p:nvPr/>
        </p:nvSpPr>
        <p:spPr bwMode="auto">
          <a:xfrm>
            <a:off x="-7875" y="604319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3525" algn="ctr"/>
            <a:r>
              <a:rPr lang="pl-PL" sz="1600" i="1" dirty="0">
                <a:latin typeface="Verdana" pitchFamily="34" charset="0"/>
              </a:rPr>
              <a:t>Rys. </a:t>
            </a:r>
            <a:r>
              <a:rPr lang="pl-PL" sz="1600" i="1" dirty="0" smtClean="0">
                <a:latin typeface="Verdana" pitchFamily="34" charset="0"/>
              </a:rPr>
              <a:t>2. Struktura generatora piezoelektrycznego o konstrukcji w formie stosu:</a:t>
            </a:r>
          </a:p>
          <a:p>
            <a:pPr marL="263525" algn="ctr"/>
            <a:r>
              <a:rPr lang="pl-PL" sz="1600" i="1" dirty="0" smtClean="0">
                <a:latin typeface="Verdana" pitchFamily="34" charset="0"/>
              </a:rPr>
              <a:t>a) stos płytek piezoelektrycznych, b) płytka piezoelektryczna </a:t>
            </a:r>
            <a:endParaRPr lang="en-US" sz="1600" i="1" dirty="0">
              <a:latin typeface="Verdana" pitchFamily="34" charset="0"/>
            </a:endParaRP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55650" y="4337068"/>
            <a:ext cx="8880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2.2. Generator o konstrukcji w formie stosu</a:t>
            </a:r>
            <a:endParaRPr lang="pl-PL" sz="1800" dirty="0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781183" y="4706955"/>
          <a:ext cx="4295461" cy="1387459"/>
        </p:xfrm>
        <a:graphic>
          <a:graphicData uri="http://schemas.openxmlformats.org/presentationml/2006/ole">
            <p:oleObj spid="_x0000_s2063" name="Visio" r:id="rId4" imgW="3633944" imgH="1161696" progId="Visio.Drawing.11">
              <p:embed/>
            </p:oleObj>
          </a:graphicData>
        </a:graphic>
      </p:graphicFrame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1979577" y="1672010"/>
          <a:ext cx="5244798" cy="2055511"/>
        </p:xfrm>
        <a:graphic>
          <a:graphicData uri="http://schemas.openxmlformats.org/presentationml/2006/ole">
            <p:oleObj spid="_x0000_s2065" name="Visio" r:id="rId5" imgW="5862350" imgH="2298042" progId="Visio.Drawing.11">
              <p:embed/>
            </p:oleObj>
          </a:graphicData>
        </a:graphic>
      </p:graphicFrame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5630877" y="4706955"/>
          <a:ext cx="2217738" cy="1241425"/>
        </p:xfrm>
        <a:graphic>
          <a:graphicData uri="http://schemas.openxmlformats.org/presentationml/2006/ole">
            <p:oleObj spid="_x0000_s2067" name="Visio" r:id="rId6" imgW="3334785" imgH="1858640" progId="Visio.Drawing.11">
              <p:embed/>
            </p:oleObj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55650" y="4706955"/>
            <a:ext cx="7572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 dirty="0" smtClean="0"/>
              <a:t>(a)</a:t>
            </a:r>
            <a:endParaRPr lang="pl-PL" sz="18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252258" y="4706955"/>
            <a:ext cx="7572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 dirty="0" smtClean="0"/>
              <a:t>(b)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7BF1F-9AAA-45DB-B102-AACABC939FD6}" type="slidenum">
              <a:rPr lang="pl-PL"/>
              <a:pPr>
                <a:defRPr/>
              </a:pPr>
              <a:t>5</a:t>
            </a:fld>
            <a:endParaRPr lang="pl-PL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343" y="476250"/>
            <a:ext cx="7364457" cy="941388"/>
          </a:xfrm>
        </p:spPr>
        <p:txBody>
          <a:bodyPr/>
          <a:lstStyle/>
          <a:p>
            <a:pPr eaLnBrk="1" hangingPunct="1"/>
            <a:r>
              <a:rPr lang="pl-PL" sz="2000" dirty="0" smtClean="0">
                <a:solidFill>
                  <a:schemeClr val="tx1"/>
                </a:solidFill>
              </a:rPr>
              <a:t>3. </a:t>
            </a:r>
            <a:r>
              <a:rPr lang="pl-PL" sz="2000" dirty="0" smtClean="0"/>
              <a:t>Model matematyczny stosu piezoelektrycznego</a:t>
            </a:r>
          </a:p>
        </p:txBody>
      </p:sp>
      <p:sp>
        <p:nvSpPr>
          <p:cNvPr id="3080" name="Rectangle 31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5" name="Rectangle 5"/>
          <p:cNvSpPr>
            <a:spLocks noChangeArrowheads="1"/>
          </p:cNvSpPr>
          <p:nvPr/>
        </p:nvSpPr>
        <p:spPr bwMode="auto">
          <a:xfrm>
            <a:off x="884187" y="1899682"/>
            <a:ext cx="6024645" cy="4377747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8153400" y="3976695"/>
            <a:ext cx="7572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 dirty="0"/>
              <a:t>(1)</a:t>
            </a:r>
          </a:p>
        </p:txBody>
      </p:sp>
      <p:graphicFrame>
        <p:nvGraphicFramePr>
          <p:cNvPr id="3075" name="Object 46"/>
          <p:cNvGraphicFramePr>
            <a:graphicFrameLocks noChangeAspect="1"/>
          </p:cNvGraphicFramePr>
          <p:nvPr>
            <p:ph sz="half" idx="1"/>
          </p:nvPr>
        </p:nvGraphicFramePr>
        <p:xfrm>
          <a:off x="1030239" y="1989100"/>
          <a:ext cx="5732541" cy="4288329"/>
        </p:xfrm>
        <a:graphic>
          <a:graphicData uri="http://schemas.openxmlformats.org/presentationml/2006/ole">
            <p:oleObj spid="_x0000_s53250" name="Równanie" r:id="rId4" imgW="4076640" imgH="3047760" progId="Equation.3">
              <p:embed/>
            </p:oleObj>
          </a:graphicData>
        </a:graphic>
      </p:graphicFrame>
      <p:sp>
        <p:nvSpPr>
          <p:cNvPr id="3088" name="Rectangle 4"/>
          <p:cNvSpPr>
            <a:spLocks noChangeArrowheads="1"/>
          </p:cNvSpPr>
          <p:nvPr/>
        </p:nvSpPr>
        <p:spPr bwMode="auto">
          <a:xfrm>
            <a:off x="250825" y="1530350"/>
            <a:ext cx="8659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800" dirty="0" smtClean="0">
                <a:cs typeface="Arial" charset="0"/>
              </a:rPr>
              <a:t>3.1</a:t>
            </a:r>
            <a:r>
              <a:rPr lang="pl-PL" sz="1800" dirty="0">
                <a:cs typeface="Arial" charset="0"/>
              </a:rPr>
              <a:t>. </a:t>
            </a:r>
            <a:r>
              <a:rPr lang="pl-PL" sz="1800" dirty="0" smtClean="0">
                <a:cs typeface="Arial" charset="0"/>
              </a:rPr>
              <a:t>Model matematyczny generatora o </a:t>
            </a:r>
            <a:r>
              <a:rPr lang="pl-PL" sz="1800" dirty="0" smtClean="0"/>
              <a:t>konstrukcji w formie belki</a:t>
            </a:r>
            <a:endParaRPr lang="en-US" sz="18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7BF1F-9AAA-45DB-B102-AACABC939FD6}" type="slidenum">
              <a:rPr lang="pl-PL"/>
              <a:pPr>
                <a:defRPr/>
              </a:pPr>
              <a:t>6</a:t>
            </a:fld>
            <a:endParaRPr lang="pl-PL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343" y="476250"/>
            <a:ext cx="7364457" cy="941388"/>
          </a:xfrm>
        </p:spPr>
        <p:txBody>
          <a:bodyPr/>
          <a:lstStyle/>
          <a:p>
            <a:pPr eaLnBrk="1" hangingPunct="1"/>
            <a:r>
              <a:rPr lang="pl-PL" sz="2000" dirty="0" smtClean="0">
                <a:solidFill>
                  <a:schemeClr val="tx1"/>
                </a:solidFill>
              </a:rPr>
              <a:t>3. </a:t>
            </a:r>
            <a:r>
              <a:rPr lang="pl-PL" sz="2000" dirty="0" smtClean="0"/>
              <a:t>Model matematyczny stosu piezoelektrycznego</a:t>
            </a:r>
          </a:p>
        </p:txBody>
      </p:sp>
      <p:sp>
        <p:nvSpPr>
          <p:cNvPr id="3080" name="Rectangle 31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3087" name="Rectangle 7"/>
          <p:cNvSpPr>
            <a:spLocks noChangeArrowheads="1"/>
          </p:cNvSpPr>
          <p:nvPr/>
        </p:nvSpPr>
        <p:spPr bwMode="auto">
          <a:xfrm>
            <a:off x="250825" y="1530324"/>
            <a:ext cx="8666222" cy="310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400" dirty="0"/>
              <a:t>gdzie: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s</a:t>
            </a:r>
            <a:r>
              <a:rPr lang="pl-PL" sz="1600" baseline="-25000" dirty="0" smtClean="0"/>
              <a:t>11</a:t>
            </a:r>
            <a:r>
              <a:rPr lang="pl-PL" sz="1600" dirty="0" smtClean="0"/>
              <a:t> </a:t>
            </a:r>
            <a:r>
              <a:rPr lang="pl-PL" sz="1600" dirty="0"/>
              <a:t>– podatność materiału piezoelektrycznego,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d</a:t>
            </a:r>
            <a:r>
              <a:rPr lang="pl-PL" sz="1600" baseline="-25000" dirty="0" smtClean="0"/>
              <a:t>13</a:t>
            </a:r>
            <a:r>
              <a:rPr lang="pl-PL" sz="1600" dirty="0" smtClean="0"/>
              <a:t> </a:t>
            </a:r>
            <a:r>
              <a:rPr lang="pl-PL" sz="1600" dirty="0"/>
              <a:t>– stała piezoelektryczna,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1600" dirty="0" smtClean="0"/>
              <a:t>ε</a:t>
            </a:r>
            <a:r>
              <a:rPr lang="pl-PL" sz="1600" baseline="-25000" dirty="0" smtClean="0"/>
              <a:t>33</a:t>
            </a:r>
            <a:r>
              <a:rPr lang="pl-PL" sz="1600" dirty="0" smtClean="0"/>
              <a:t> </a:t>
            </a:r>
            <a:r>
              <a:rPr lang="pl-PL" sz="1600" dirty="0"/>
              <a:t>– przenikalność dielektryczna materiału </a:t>
            </a:r>
            <a:r>
              <a:rPr lang="pl-PL" sz="1600" dirty="0" smtClean="0"/>
              <a:t>piezoelektrycznego,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I –  geometryczny moment bezwładności belki wielowarstwowej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m</a:t>
            </a:r>
            <a:r>
              <a:rPr lang="pl-PL" sz="1600" baseline="-25000" dirty="0" smtClean="0"/>
              <a:t>m</a:t>
            </a:r>
            <a:r>
              <a:rPr lang="pl-PL" sz="1600" dirty="0" smtClean="0"/>
              <a:t> – masa dodatkowego elementu na końcu belki,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err="1" smtClean="0"/>
              <a:t>b</a:t>
            </a:r>
            <a:r>
              <a:rPr lang="pl-PL" sz="1600" baseline="-25000" dirty="0" err="1" smtClean="0"/>
              <a:t>m</a:t>
            </a:r>
            <a:r>
              <a:rPr lang="pl-PL" sz="1600" dirty="0" smtClean="0"/>
              <a:t> – współczynnik tłumienia,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b – odległość pomiędzy środkiem ciężkości warstwy nośnej belki a warstwy naklejonego materiału piezoelektrycznego,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err="1" smtClean="0"/>
              <a:t>R</a:t>
            </a:r>
            <a:r>
              <a:rPr lang="pl-PL" sz="1600" baseline="-25000" dirty="0" err="1" smtClean="0"/>
              <a:t>l</a:t>
            </a:r>
            <a:r>
              <a:rPr lang="pl-PL" sz="1600" dirty="0" smtClean="0"/>
              <a:t> – opór elektryczny obciążenia,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err="1" smtClean="0"/>
              <a:t>C</a:t>
            </a:r>
            <a:r>
              <a:rPr lang="pl-PL" sz="1600" baseline="-25000" dirty="0" err="1" smtClean="0"/>
              <a:t>p</a:t>
            </a:r>
            <a:r>
              <a:rPr lang="pl-PL" sz="1600" dirty="0" smtClean="0"/>
              <a:t> – pojemność elektryczna materiału piezoelektrycznego.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l-PL" sz="1600" dirty="0" smtClean="0"/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l-PL" sz="1600" dirty="0" smtClean="0"/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l-PL" sz="16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57234" y="4449263"/>
            <a:ext cx="8659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800" dirty="0" smtClean="0">
                <a:cs typeface="Arial" charset="0"/>
              </a:rPr>
              <a:t>3.2. Napięcie wyjściowe z generatora o </a:t>
            </a:r>
            <a:r>
              <a:rPr lang="pl-PL" sz="1800" dirty="0" smtClean="0"/>
              <a:t>konstrukcji w formie belki</a:t>
            </a:r>
            <a:endParaRPr lang="en-US" sz="1800" dirty="0">
              <a:cs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993726" y="4926053"/>
            <a:ext cx="2563813" cy="876300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8308975" y="5030808"/>
            <a:ext cx="75723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800" dirty="0" smtClean="0"/>
              <a:t>(2)</a:t>
            </a:r>
            <a:endParaRPr lang="pl-PL" sz="1800" dirty="0"/>
          </a:p>
        </p:txBody>
      </p:sp>
      <p:graphicFrame>
        <p:nvGraphicFramePr>
          <p:cNvPr id="17" name="Object 13"/>
          <p:cNvGraphicFramePr>
            <a:graphicFrameLocks noChangeAspect="1"/>
          </p:cNvGraphicFramePr>
          <p:nvPr>
            <p:ph sz="half" idx="1"/>
          </p:nvPr>
        </p:nvGraphicFramePr>
        <p:xfrm>
          <a:off x="993726" y="4926033"/>
          <a:ext cx="2563813" cy="876300"/>
        </p:xfrm>
        <a:graphic>
          <a:graphicData uri="http://schemas.openxmlformats.org/presentationml/2006/ole">
            <p:oleObj spid="_x0000_s54275" name="Równanie" r:id="rId4" imgW="1485720" imgH="507960" progId="Equation.3">
              <p:embed/>
            </p:oleObj>
          </a:graphicData>
        </a:graphic>
      </p:graphicFrame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57234" y="5802353"/>
            <a:ext cx="8666222" cy="76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400" dirty="0"/>
              <a:t>gdzie: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smtClean="0"/>
              <a:t>d</a:t>
            </a:r>
            <a:r>
              <a:rPr lang="pl-PL" sz="1600" baseline="-25000" dirty="0" smtClean="0"/>
              <a:t>33</a:t>
            </a:r>
            <a:r>
              <a:rPr lang="pl-PL" sz="1600" dirty="0" smtClean="0"/>
              <a:t> </a:t>
            </a:r>
            <a:r>
              <a:rPr lang="pl-PL" sz="1600" dirty="0"/>
              <a:t>– stała piezoelektryczna,</a:t>
            </a:r>
          </a:p>
          <a:p>
            <a:pPr marL="457200" indent="-363538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1600" dirty="0" err="1" smtClean="0"/>
              <a:t>F</a:t>
            </a:r>
            <a:r>
              <a:rPr lang="pl-PL" sz="1600" baseline="-25000" dirty="0" err="1" smtClean="0"/>
              <a:t>z</a:t>
            </a:r>
            <a:r>
              <a:rPr lang="pl-PL" sz="1600" dirty="0" smtClean="0"/>
              <a:t> </a:t>
            </a:r>
            <a:r>
              <a:rPr lang="pl-PL" sz="1600" dirty="0"/>
              <a:t>– </a:t>
            </a:r>
            <a:r>
              <a:rPr lang="pl-PL" sz="1600" dirty="0" smtClean="0"/>
              <a:t>siła zewnętrzna działająca na generator.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34FE3-4E7E-4415-8E53-010D96BAA2C2}" type="slidenum">
              <a:rPr lang="pl-PL"/>
              <a:pPr>
                <a:defRPr/>
              </a:pPr>
              <a:t>7</a:t>
            </a:fld>
            <a:endParaRPr lang="pl-PL"/>
          </a:p>
        </p:txBody>
      </p:sp>
      <p:sp>
        <p:nvSpPr>
          <p:cNvPr id="8195" name="Rectangle 9"/>
          <p:cNvSpPr>
            <a:spLocks noChangeArrowheads="1"/>
          </p:cNvSpPr>
          <p:nvPr/>
        </p:nvSpPr>
        <p:spPr bwMode="auto">
          <a:xfrm>
            <a:off x="250825" y="159702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/>
              <a:t>3.1. Założenia</a:t>
            </a:r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2168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4. Wyniki badań symulacyjnych</a:t>
            </a:r>
            <a:endParaRPr lang="en-US" sz="2000" dirty="0" smtClean="0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50825" y="1984375"/>
            <a:ext cx="86423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/>
              <a:t>A. Własności wybranych ceramik piezoelektrycznych </a:t>
            </a:r>
          </a:p>
        </p:txBody>
      </p:sp>
      <p:sp>
        <p:nvSpPr>
          <p:cNvPr id="8251" name="Rectangle 9"/>
          <p:cNvSpPr>
            <a:spLocks noChangeArrowheads="1"/>
          </p:cNvSpPr>
          <p:nvPr/>
        </p:nvSpPr>
        <p:spPr bwMode="auto">
          <a:xfrm>
            <a:off x="250825" y="5220653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/>
              <a:t>B. Charakterystyka </a:t>
            </a:r>
            <a:r>
              <a:rPr lang="pl-PL" sz="1600" dirty="0" smtClean="0"/>
              <a:t>generatora o konstrukcji w formie belki</a:t>
            </a:r>
            <a:endParaRPr lang="pl-PL" sz="1600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1476375" y="2324100"/>
          <a:ext cx="6746925" cy="2754363"/>
        </p:xfrm>
        <a:graphic>
          <a:graphicData uri="http://schemas.openxmlformats.org/drawingml/2006/table">
            <a:tbl>
              <a:tblPr/>
              <a:tblGrid>
                <a:gridCol w="393663"/>
                <a:gridCol w="1095390"/>
                <a:gridCol w="1314468"/>
                <a:gridCol w="1314468"/>
                <a:gridCol w="1314468"/>
                <a:gridCol w="1314468"/>
              </a:tblGrid>
              <a:tr h="206959">
                <a:tc rowSpan="3"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Lp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Ceramika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Stała materiałowa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70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</a:t>
                      </a:r>
                      <a:r>
                        <a:rPr lang="pl-PL" sz="1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pl-PL" sz="14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</a:t>
                      </a:r>
                      <a:r>
                        <a:rPr lang="pl-PL" sz="1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  <a:endParaRPr lang="pl-PL" sz="14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</a:t>
                      </a:r>
                      <a:r>
                        <a:rPr lang="pl-PL" sz="1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pl-PL" sz="14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l-G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ε</a:t>
                      </a:r>
                      <a:r>
                        <a:rPr lang="pl-PL" sz="14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pl-PL" sz="1400" baseline="-250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2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GB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/N]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C/N</a:t>
                      </a:r>
                      <a:r>
                        <a:rPr lang="en-GB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C/N</a:t>
                      </a:r>
                      <a:r>
                        <a:rPr lang="en-GB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F/m</a:t>
                      </a:r>
                      <a:r>
                        <a:rPr lang="en-GB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9"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185" indent="0" algn="just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PZT5A1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16,70×10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176×10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409×10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15937,53×10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9"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185" indent="0" algn="just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PZT5H1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16,40×10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620×10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30104,23×10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9"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185" indent="0" algn="just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PZT507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16,00×10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820×10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38958,42×10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9"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185" indent="0" algn="just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15,10×10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870×10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54895,44×10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9"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390" indent="0" algn="l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15,55×10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407×10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926×10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62563,69×10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1176293" y="5558790"/>
          <a:ext cx="7047007" cy="822960"/>
        </p:xfrm>
        <a:graphic>
          <a:graphicData uri="http://schemas.openxmlformats.org/drawingml/2006/table">
            <a:tbl>
              <a:tblPr/>
              <a:tblGrid>
                <a:gridCol w="930879"/>
                <a:gridCol w="678827"/>
                <a:gridCol w="679782"/>
                <a:gridCol w="679782"/>
                <a:gridCol w="679782"/>
                <a:gridCol w="678827"/>
                <a:gridCol w="679782"/>
                <a:gridCol w="679782"/>
                <a:gridCol w="679782"/>
                <a:gridCol w="679782"/>
              </a:tblGrid>
              <a:tr h="27432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Wielkość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Jednostka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[kg]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[N/m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[-]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Wartość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200×10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34FE3-4E7E-4415-8E53-010D96BAA2C2}" type="slidenum">
              <a:rPr lang="pl-PL"/>
              <a:pPr>
                <a:defRPr/>
              </a:pPr>
              <a:t>8</a:t>
            </a:fld>
            <a:endParaRPr lang="pl-PL"/>
          </a:p>
        </p:txBody>
      </p:sp>
      <p:sp>
        <p:nvSpPr>
          <p:cNvPr id="8195" name="Rectangle 9"/>
          <p:cNvSpPr>
            <a:spLocks noChangeArrowheads="1"/>
          </p:cNvSpPr>
          <p:nvPr/>
        </p:nvSpPr>
        <p:spPr bwMode="auto">
          <a:xfrm>
            <a:off x="250825" y="1417638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/>
              <a:t>3.1. Założenia</a:t>
            </a:r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2168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4. Wyniki badań symulacyjnych</a:t>
            </a:r>
            <a:endParaRPr lang="en-US" sz="2000" dirty="0" smtClean="0"/>
          </a:p>
        </p:txBody>
      </p:sp>
      <p:sp>
        <p:nvSpPr>
          <p:cNvPr id="8251" name="Rectangle 9"/>
          <p:cNvSpPr>
            <a:spLocks noChangeArrowheads="1"/>
          </p:cNvSpPr>
          <p:nvPr/>
        </p:nvSpPr>
        <p:spPr bwMode="auto">
          <a:xfrm>
            <a:off x="250825" y="1784351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/>
              <a:t>C. </a:t>
            </a:r>
            <a:r>
              <a:rPr lang="pl-PL" sz="1600" dirty="0"/>
              <a:t>Charakterystyka </a:t>
            </a:r>
            <a:r>
              <a:rPr lang="pl-PL" sz="1600" dirty="0" smtClean="0"/>
              <a:t>generatora o konstrukcji w formie stosu</a:t>
            </a:r>
            <a:endParaRPr lang="pl-PL" sz="1600" dirty="0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2190683" y="2081200"/>
          <a:ext cx="4819717" cy="730481"/>
        </p:xfrm>
        <a:graphic>
          <a:graphicData uri="http://schemas.openxmlformats.org/drawingml/2006/table">
            <a:tbl>
              <a:tblPr/>
              <a:tblGrid>
                <a:gridCol w="1385792"/>
                <a:gridCol w="1144168"/>
                <a:gridCol w="1144168"/>
                <a:gridCol w="1145589"/>
              </a:tblGrid>
              <a:tr h="20995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Wielkość</a:t>
                      </a:r>
                      <a:endParaRPr lang="pl-PL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6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Jednostka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[m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[-]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5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Wartość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0,0314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50825" y="2811681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/>
              <a:t>D. Charakterystyka źródła energii mechanicznej</a:t>
            </a:r>
            <a:endParaRPr lang="pl-PL" sz="16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482540" y="3149818"/>
          <a:ext cx="8142403" cy="1943896"/>
        </p:xfrm>
        <a:graphic>
          <a:graphicData uri="http://schemas.openxmlformats.org/drawingml/2006/table">
            <a:tbl>
              <a:tblPr/>
              <a:tblGrid>
                <a:gridCol w="1204932"/>
                <a:gridCol w="1433135"/>
                <a:gridCol w="1433135"/>
                <a:gridCol w="1357067"/>
                <a:gridCol w="1357067"/>
                <a:gridCol w="1357067"/>
              </a:tblGrid>
              <a:tr h="54882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Nr testu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Częstotliwość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drgań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Amplituda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przyspieszenia drgań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Nr testu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Częstotliwość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drgań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Amplituda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przyspieszenia drgań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Ω [Hz]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 [m/s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Ω [Hz]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 [m/s</a:t>
                      </a:r>
                      <a:r>
                        <a:rPr lang="pl-PL" sz="1400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50825" y="5190173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/>
              <a:t>E. Charakterystyka źródła energii mechanicznej dla generatora o konstrukcji w formie stosu</a:t>
            </a:r>
            <a:endParaRPr lang="pl-PL" sz="1600" dirty="0"/>
          </a:p>
        </p:txBody>
      </p:sp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3221018" y="5528310"/>
          <a:ext cx="2738476" cy="853440"/>
        </p:xfrm>
        <a:graphic>
          <a:graphicData uri="http://schemas.openxmlformats.org/drawingml/2006/table">
            <a:tbl>
              <a:tblPr/>
              <a:tblGrid>
                <a:gridCol w="1369238"/>
                <a:gridCol w="1369238"/>
              </a:tblGrid>
              <a:tr h="105413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Nr testu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Nacisk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6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[N/cm</a:t>
                      </a:r>
                      <a:r>
                        <a:rPr lang="pl-PL" sz="14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4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4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34FE3-4E7E-4415-8E53-010D96BAA2C2}" type="slidenum">
              <a:rPr lang="pl-PL"/>
              <a:pPr>
                <a:defRPr/>
              </a:pPr>
              <a:t>9</a:t>
            </a:fld>
            <a:endParaRPr lang="pl-PL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2168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819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000" dirty="0" smtClean="0"/>
              <a:t>4. Wyniki badań symulacyjnych</a:t>
            </a:r>
            <a:endParaRPr lang="en-US" sz="2000" dirty="0" smtClean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50825" y="1417638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800" dirty="0" smtClean="0"/>
              <a:t>3.2. Wyniki badań</a:t>
            </a:r>
            <a:endParaRPr lang="pl-PL" sz="1800" dirty="0"/>
          </a:p>
        </p:txBody>
      </p:sp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250823" y="2168520"/>
          <a:ext cx="8642351" cy="4080683"/>
        </p:xfrm>
        <a:graphic>
          <a:graphicData uri="http://schemas.openxmlformats.org/drawingml/2006/table">
            <a:tbl>
              <a:tblPr/>
              <a:tblGrid>
                <a:gridCol w="78464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  <a:gridCol w="785771"/>
              </a:tblGrid>
              <a:tr h="168144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Nr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testu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PZT5H1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PZT5K4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044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[V]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pehbmax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[V]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pehbmax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pl-PL" sz="1400" baseline="-250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pmax</a:t>
                      </a: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[V]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pehbmax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[V]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pehbmax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[V]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pl-PL" sz="1400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pehbmax</a:t>
                      </a: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[mW]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1,0395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0,0026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0,7266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0,4632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0,4368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0,5828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0,0017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0,2919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0,2597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0,2454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1,0046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0,0059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0,7052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0,5033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0,4474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0,4229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2,6210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0,0489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1,8374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1,3141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1,1718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1,1039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0,5938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0,0027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0,2963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0,2630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0,2489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1,2573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0,0134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0,8801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0,6294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0,5583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0,5285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2,1699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0,0517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1,5171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1,0837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0,9648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0,9094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19,609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7,2142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13,690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7,1606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9,7500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7,5020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8,5896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6,5878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8,1481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6,9564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0,1608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0,0010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0,1079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0,0738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11,835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5,7030</a:t>
                      </a:r>
                      <a:endParaRPr lang="pl-PL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7,8952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5,2310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5,3509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4,1584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3,3669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4,1838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4,0028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50825" y="1784351"/>
            <a:ext cx="8642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dirty="0" smtClean="0"/>
              <a:t>A. Generator w formie belki - maksymalne generowane napięcie oraz moc elektryczna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7166</TotalTime>
  <Words>2102</Words>
  <Application>Microsoft Office PowerPoint</Application>
  <PresentationFormat>Pokaz na ekranie (4:3)</PresentationFormat>
  <Paragraphs>484</Paragraphs>
  <Slides>16</Slides>
  <Notes>16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Projekt domyślny</vt:lpstr>
      <vt:lpstr>Visio</vt:lpstr>
      <vt:lpstr>Równanie</vt:lpstr>
      <vt:lpstr>Zastosowanie piezoelektrycznych generatorów energii w bezprzewodowych systemach monitoringu konstrukcji budowlanych</vt:lpstr>
      <vt:lpstr>PLAN PREZENTACJI</vt:lpstr>
      <vt:lpstr>1. Źródła energii mechanicznej w konstrukcjach budowlanych</vt:lpstr>
      <vt:lpstr>2. Charakterystyka analizowanych generatorów piezoelektrycznych </vt:lpstr>
      <vt:lpstr>3. Model matematyczny stosu piezoelektrycznego</vt:lpstr>
      <vt:lpstr>3. Model matematyczny stosu piezoelektrycznego</vt:lpstr>
      <vt:lpstr>4. Wyniki badań symulacyjnych</vt:lpstr>
      <vt:lpstr>4. Wyniki badań symulacyjnych</vt:lpstr>
      <vt:lpstr>4. Wyniki badań symulacyjnych</vt:lpstr>
      <vt:lpstr>3. Wyniki badań symulacyjnych</vt:lpstr>
      <vt:lpstr>4. Wyniki badań symulacyjnych</vt:lpstr>
      <vt:lpstr>4. Wnioski</vt:lpstr>
      <vt:lpstr>Literatura</vt:lpstr>
      <vt:lpstr>Literatura</vt:lpstr>
      <vt:lpstr>Literatura</vt:lpstr>
      <vt:lpstr>Slajd 16</vt:lpstr>
    </vt:vector>
  </TitlesOfParts>
  <Company>AGH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Darek</dc:creator>
  <cp:lastModifiedBy>Darek</cp:lastModifiedBy>
  <cp:revision>1223</cp:revision>
  <dcterms:created xsi:type="dcterms:W3CDTF">2007-09-26T12:45:04Z</dcterms:created>
  <dcterms:modified xsi:type="dcterms:W3CDTF">2016-09-22T14:28:22Z</dcterms:modified>
</cp:coreProperties>
</file>