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</p:sldMasterIdLst>
  <p:handoutMasterIdLst>
    <p:handoutMasterId r:id="rId14"/>
  </p:handoutMasterIdLst>
  <p:sldIdLst>
    <p:sldId id="256" r:id="rId2"/>
    <p:sldId id="262" r:id="rId3"/>
    <p:sldId id="263" r:id="rId4"/>
    <p:sldId id="264" r:id="rId5"/>
    <p:sldId id="267" r:id="rId6"/>
    <p:sldId id="268" r:id="rId7"/>
    <p:sldId id="272" r:id="rId8"/>
    <p:sldId id="271" r:id="rId9"/>
    <p:sldId id="269" r:id="rId10"/>
    <p:sldId id="270" r:id="rId11"/>
    <p:sldId id="265" r:id="rId12"/>
    <p:sldId id="266" r:id="rId1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e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DB26E-7557-4727-902E-6D443D4C09C3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B4F1-0956-4643-9E7D-52B2EA6F2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320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9872-5A4B-46D5-8786-D04DA96A8E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638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7B5A-A229-472C-AED8-7EDE086FE4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660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6375" y="476250"/>
            <a:ext cx="5256213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BFC6-3383-4C9D-AF32-F1EE3232F0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792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81B1C-16A4-4335-98F7-15CB10A5D2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62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CEB2-EBF8-4C91-A06C-010124F410B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326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719D-E3BF-4C17-8C0E-B0F1162F6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927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256A6-4B31-4E89-AB6B-521DD69E85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756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6339-B0F8-4ED3-B1AF-461527BA2A3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221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91C3-6110-412C-B727-479C285FE4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7124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1B6F6-11F9-4037-93A9-D0041E69C9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365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5510-36A8-4B2A-9A8C-4F2F83951D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030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76250"/>
            <a:ext cx="721042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28775"/>
            <a:ext cx="721042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9CBC685-6B4A-433A-9A69-7DA64155FC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0438" y="2716213"/>
            <a:ext cx="6589712" cy="1504950"/>
          </a:xfrm>
          <a:noFill/>
        </p:spPr>
        <p:txBody>
          <a:bodyPr lIns="0" tIns="0" rIns="0" bIns="0" anchor="t"/>
          <a:lstStyle/>
          <a:p>
            <a:r>
              <a:rPr lang="pl-PL" altLang="pl-PL" smtClean="0"/>
              <a:t>Zastosowanie algorytmu sterowania ślizgowego w aktywnym zawieszeniu samochodu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30438" y="4221163"/>
            <a:ext cx="61563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Krasynt 2016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339975" y="5553075"/>
            <a:ext cx="61579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Jacek Snamina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Paweł Orkisz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600" b="1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Kraków, 2016</a:t>
            </a:r>
            <a:endParaRPr lang="pl-PL" altLang="pl-PL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Efektywność zastosowanego algorytmu sterowania ślizgowego</a:t>
            </a:r>
            <a:endParaRPr lang="pl-PL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76375" y="307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Obraz 24" descr="Rys4_wyn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" y="2072045"/>
            <a:ext cx="4777764" cy="25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Obraz 25" descr="Rys5_wy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794599" cy="25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" y="5085184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Współrzędna położenia 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l-PL" altLang="pl-PL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masy chronionej i współrzędna położenia 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l-PL" altLang="pl-PL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masy nieresorowanej w funkcji czasu dla drogi o klasie nawierzchni E/F </a:t>
            </a:r>
            <a:r>
              <a:rPr lang="pl-PL" altLang="pl-PL" sz="1400" dirty="0">
                <a:latin typeface="Arial" pitchFamily="34" charset="0"/>
                <a:ea typeface="Times New Roman" pitchFamily="18" charset="0"/>
              </a:rPr>
              <a:t>przed </a:t>
            </a:r>
            <a:r>
              <a:rPr lang="pl-PL" altLang="pl-PL" sz="1400" dirty="0" smtClean="0">
                <a:latin typeface="Arial" pitchFamily="34" charset="0"/>
                <a:ea typeface="Times New Roman" pitchFamily="18" charset="0"/>
              </a:rPr>
              <a:t>załączeniem (przedział </a:t>
            </a:r>
            <a:r>
              <a:rPr lang="pl-PL" altLang="pl-PL" sz="1400" dirty="0">
                <a:latin typeface="Arial" pitchFamily="34" charset="0"/>
                <a:ea typeface="Times New Roman" pitchFamily="18" charset="0"/>
              </a:rPr>
              <a:t>czasu od 0 s do 2.4 s) 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 po załączeniu </a:t>
            </a:r>
            <a:r>
              <a:rPr lang="pl-PL" altLang="pl-PL" sz="1400" dirty="0">
                <a:latin typeface="Arial" pitchFamily="34" charset="0"/>
                <a:ea typeface="Times New Roman" pitchFamily="18" charset="0"/>
              </a:rPr>
              <a:t>(przedział czasu od 2.4 s do 5 s)</a:t>
            </a:r>
            <a:r>
              <a:rPr lang="pl-PL" altLang="pl-PL" sz="1400" dirty="0">
                <a:latin typeface="Arial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układu </a:t>
            </a:r>
            <a:r>
              <a:rPr lang="pl-PL" altLang="pl-PL" sz="1400" dirty="0" smtClean="0">
                <a:latin typeface="Arial" pitchFamily="34" charset="0"/>
                <a:ea typeface="Times New Roman" pitchFamily="18" charset="0"/>
              </a:rPr>
              <a:t>redukcji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43779" y="4643611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parametr </a:t>
            </a:r>
            <a:r>
              <a:rPr lang="el-GR" sz="1400" dirty="0" smtClean="0">
                <a:latin typeface="Times New Roman"/>
                <a:cs typeface="Times New Roman"/>
              </a:rPr>
              <a:t>χ</a:t>
            </a:r>
            <a:r>
              <a:rPr lang="pl-PL" sz="1400" dirty="0" smtClean="0"/>
              <a:t>=4000 </a:t>
            </a:r>
            <a:r>
              <a:rPr lang="pl-PL" sz="1400" dirty="0"/>
              <a:t>N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897912" y="4643610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parametr </a:t>
            </a:r>
            <a:r>
              <a:rPr lang="el-GR" sz="1400" dirty="0" smtClean="0">
                <a:latin typeface="Times New Roman"/>
                <a:cs typeface="Times New Roman"/>
              </a:rPr>
              <a:t>χ</a:t>
            </a:r>
            <a:r>
              <a:rPr lang="pl-PL" sz="1400" dirty="0" smtClean="0"/>
              <a:t>=8000 </a:t>
            </a:r>
            <a:r>
              <a:rPr lang="pl-PL" sz="14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521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smtClean="0"/>
              <a:t>Wnioski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628774"/>
            <a:ext cx="8147248" cy="4824561"/>
          </a:xfrm>
        </p:spPr>
        <p:txBody>
          <a:bodyPr/>
          <a:lstStyle/>
          <a:p>
            <a:pPr eaLnBrk="1" hangingPunct="1"/>
            <a:r>
              <a:rPr lang="pl-PL" sz="1800" dirty="0" smtClean="0"/>
              <a:t>Dla </a:t>
            </a:r>
            <a:r>
              <a:rPr lang="pl-PL" sz="1800" dirty="0"/>
              <a:t>każdego </a:t>
            </a:r>
            <a:r>
              <a:rPr lang="pl-PL" sz="1800" dirty="0" smtClean="0"/>
              <a:t>wymuszenia </a:t>
            </a:r>
            <a:r>
              <a:rPr lang="pl-PL" sz="1800" dirty="0"/>
              <a:t>załączenie układu redukcji drgań powoduje stosunkowo szybkie przejście masy chronionej do położenia równowagi </a:t>
            </a:r>
            <a:r>
              <a:rPr lang="pl-PL" sz="1800" dirty="0" smtClean="0"/>
              <a:t>statycznej.</a:t>
            </a:r>
          </a:p>
          <a:p>
            <a:pPr eaLnBrk="1" hangingPunct="1"/>
            <a:r>
              <a:rPr lang="pl-PL" sz="1800" dirty="0" smtClean="0"/>
              <a:t>Możliwość utrzymywania </a:t>
            </a:r>
            <a:r>
              <a:rPr lang="pl-PL" sz="1800" dirty="0"/>
              <a:t>masy nieresorowanej w położeniu równowagi statycznej jest zależne od </a:t>
            </a:r>
            <a:r>
              <a:rPr lang="pl-PL" sz="1800" dirty="0" smtClean="0"/>
              <a:t>maksymalnej wartości sił </a:t>
            </a:r>
            <a:r>
              <a:rPr lang="pl-PL" sz="1800" dirty="0"/>
              <a:t>oddziaływania </a:t>
            </a:r>
            <a:r>
              <a:rPr lang="pl-PL" sz="1800" dirty="0" smtClean="0"/>
              <a:t>siłownika (parametr </a:t>
            </a:r>
            <a:r>
              <a:rPr lang="el-GR" sz="1800" dirty="0">
                <a:latin typeface="Times New Roman"/>
                <a:cs typeface="Times New Roman"/>
              </a:rPr>
              <a:t>χ</a:t>
            </a:r>
            <a:r>
              <a:rPr lang="pl-PL" sz="1800" dirty="0" smtClean="0"/>
              <a:t>).</a:t>
            </a:r>
            <a:endParaRPr lang="pl-PL" sz="1800" dirty="0"/>
          </a:p>
          <a:p>
            <a:pPr eaLnBrk="1" hangingPunct="1"/>
            <a:r>
              <a:rPr lang="pl-PL" sz="1800" dirty="0" smtClean="0"/>
              <a:t>Ruch masy resorowanej </a:t>
            </a:r>
            <a:r>
              <a:rPr lang="pl-PL" sz="1800" dirty="0"/>
              <a:t>po załączeniu układu redukcji jest charakterystyczny dla obiektu </a:t>
            </a:r>
            <a:r>
              <a:rPr lang="pl-PL" sz="1800" dirty="0" smtClean="0"/>
              <a:t>inercyjnego.</a:t>
            </a:r>
          </a:p>
          <a:p>
            <a:pPr eaLnBrk="1" hangingPunct="1"/>
            <a:r>
              <a:rPr lang="pl-PL" sz="1800" dirty="0" smtClean="0"/>
              <a:t>Zastosowany </a:t>
            </a:r>
            <a:r>
              <a:rPr lang="pl-PL" sz="1800" dirty="0"/>
              <a:t>algorytm jest </a:t>
            </a:r>
            <a:r>
              <a:rPr lang="pl-PL" sz="1800"/>
              <a:t>bardzo </a:t>
            </a:r>
            <a:r>
              <a:rPr lang="pl-PL" sz="1800" smtClean="0"/>
              <a:t>efektywny niezależnie </a:t>
            </a:r>
            <a:br>
              <a:rPr lang="pl-PL" sz="1800" smtClean="0"/>
            </a:br>
            <a:r>
              <a:rPr lang="pl-PL" sz="1800" smtClean="0"/>
              <a:t>od wymuszenia </a:t>
            </a:r>
            <a:r>
              <a:rPr lang="pl-PL" sz="1800" dirty="0"/>
              <a:t>powoduje bardzo szybki zanik drgań chronionego </a:t>
            </a:r>
            <a:r>
              <a:rPr lang="pl-PL" sz="1800" dirty="0" smtClean="0"/>
              <a:t>podukładu. </a:t>
            </a:r>
          </a:p>
          <a:p>
            <a:pPr eaLnBrk="1" hangingPunct="1"/>
            <a:r>
              <a:rPr lang="pl-PL" sz="1800" dirty="0" smtClean="0"/>
              <a:t>Działanie </a:t>
            </a:r>
            <a:r>
              <a:rPr lang="pl-PL" sz="1800" dirty="0"/>
              <a:t>zaproponowanego układu redukcji drgań powoduje dość istotne zwiększenie drgań masy </a:t>
            </a:r>
            <a:r>
              <a:rPr lang="pl-PL" sz="1800" dirty="0" smtClean="0"/>
              <a:t>nieresorowanej.</a:t>
            </a:r>
            <a:endParaRPr lang="pl-PL" altLang="pl-P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68638"/>
            <a:ext cx="8291512" cy="30575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pl-PL" altLang="pl-PL" sz="2800" dirty="0" smtClean="0"/>
              <a:t>Dziękuję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10425" cy="581025"/>
          </a:xfrm>
        </p:spPr>
        <p:txBody>
          <a:bodyPr/>
          <a:lstStyle/>
          <a:p>
            <a:pPr eaLnBrk="1" hangingPunct="1"/>
            <a:r>
              <a:rPr lang="pl-PL" altLang="pl-PL" sz="2200" smtClean="0">
                <a:solidFill>
                  <a:schemeClr val="tx1"/>
                </a:solidFill>
              </a:rPr>
              <a:t>Plan prezentacji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5" y="1628775"/>
            <a:ext cx="7859216" cy="309636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altLang="pl-PL" sz="1600" b="1" dirty="0" smtClean="0"/>
              <a:t>- Analiza kinematyczna elementów przedniego zawieszenia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altLang="pl-PL" sz="1600" b="1" dirty="0" smtClean="0"/>
              <a:t>- Model zawieszenia z aktywnym elementem wykonawczym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altLang="pl-PL" sz="1600" b="1" dirty="0" smtClean="0"/>
              <a:t>- Symulacja nierówności drogi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sz="1600" b="1" dirty="0" smtClean="0"/>
              <a:t>- Wybrane </a:t>
            </a:r>
            <a:r>
              <a:rPr lang="pl-PL" sz="1600" b="1" dirty="0"/>
              <a:t>realizacje wymuszenia </a:t>
            </a:r>
            <a:r>
              <a:rPr lang="pl-PL" sz="1600" b="1" dirty="0" smtClean="0"/>
              <a:t>kinematycznego</a:t>
            </a:r>
            <a:endParaRPr lang="pl-PL" sz="16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sz="1600" b="1" dirty="0" smtClean="0"/>
              <a:t>- Efektywność </a:t>
            </a:r>
            <a:r>
              <a:rPr lang="pl-PL" sz="1600" b="1" dirty="0"/>
              <a:t>zastosowanego algorytmu sterowania ślizgowego</a:t>
            </a:r>
            <a:endParaRPr lang="pl-PL" altLang="pl-PL" sz="16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l-PL" altLang="pl-PL" sz="1600" b="1" dirty="0" smtClean="0"/>
              <a:t>- Wnioski</a:t>
            </a:r>
            <a:endParaRPr lang="pl-PL" altLang="pl-P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8680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Analiza kinematyczna elementów przedniego zawieszenia</a:t>
            </a:r>
          </a:p>
        </p:txBody>
      </p:sp>
      <p:pic>
        <p:nvPicPr>
          <p:cNvPr id="4104" name="Obraz 3" descr="Spr1_Ry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62150"/>
            <a:ext cx="5952833" cy="36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039684"/>
              </p:ext>
            </p:extLst>
          </p:nvPr>
        </p:nvGraphicFramePr>
        <p:xfrm>
          <a:off x="107504" y="1489695"/>
          <a:ext cx="315277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Visio" r:id="rId4" imgW="2908427" imgH="3088569" progId="Visio.Drawing.11">
                  <p:embed/>
                </p:oleObj>
              </mc:Choice>
              <mc:Fallback>
                <p:oleObj name="Visio" r:id="rId4" imgW="2908427" imgH="308856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078" b="5078"/>
                      <a:stretch>
                        <a:fillRect/>
                      </a:stretch>
                    </p:blipFill>
                    <p:spPr bwMode="auto">
                      <a:xfrm>
                        <a:off x="107504" y="1489695"/>
                        <a:ext cx="3152775" cy="301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347864" y="5337502"/>
            <a:ext cx="52565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Współrzędne 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środka koła w funkcji kąta obrotu górnego wahacza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(obliczenia dokładne „-”, </a:t>
            </a:r>
            <a:b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przybliżenie liniowe</a:t>
            </a:r>
            <a:r>
              <a:rPr kumimoji="0" lang="pl-PL" alt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„- - -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”)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7504" y="44899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effectLst/>
              </a:rPr>
              <a:t>Uproszczony schemat zawieszenia przedniego koła</a:t>
            </a:r>
            <a:endParaRPr lang="pl-PL" sz="1400" dirty="0" smtClean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8680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Analiza kinematyczna elementów przedniego zawieszenia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88032" y="1681063"/>
            <a:ext cx="6750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dirty="0">
                <a:latin typeface="Arial" pitchFamily="34" charset="0"/>
                <a:ea typeface="Times New Roman" pitchFamily="18" charset="0"/>
              </a:rPr>
              <a:t>W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spółczynniki proporcjonalności prędkości  wybranych elementów zawieszenia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86795"/>
              </p:ext>
            </p:extLst>
          </p:nvPr>
        </p:nvGraphicFramePr>
        <p:xfrm>
          <a:off x="539552" y="2132856"/>
          <a:ext cx="8208912" cy="4032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2592288"/>
                <a:gridCol w="2808312"/>
                <a:gridCol w="2808312"/>
              </a:tblGrid>
              <a:tr h="90404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 smtClean="0">
                          <a:solidFill>
                            <a:schemeClr val="tx1"/>
                          </a:solidFill>
                          <a:effectLst/>
                        </a:rPr>
                        <a:t>Współczynniki proporcjonalności wybranych prędkości</a:t>
                      </a:r>
                      <a:r>
                        <a:rPr lang="pl-PL" sz="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w odniesieniu do prędkości kątowej górnego wahacza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 smtClean="0">
                          <a:solidFill>
                            <a:schemeClr val="tx1"/>
                          </a:solidFill>
                          <a:effectLst/>
                        </a:rPr>
                        <a:t>Współczynniki proporcjonalności wybranych prędkości</a:t>
                      </a:r>
                      <a:r>
                        <a:rPr lang="pl-PL" sz="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w odniesieniu do współrzędnej pionowej prędkości koła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Prędkość kątowa górnego wahacza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 smtClean="0">
                          <a:solidFill>
                            <a:schemeClr val="tx1"/>
                          </a:solidFill>
                          <a:effectLst/>
                        </a:rPr>
                        <a:t>1.00 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[-]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-0.229 [</a:t>
                      </a:r>
                      <a:r>
                        <a:rPr lang="pl-PL" sz="900" b="0" dirty="0" err="1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/mm]=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=-</a:t>
                      </a:r>
                      <a:r>
                        <a:rPr lang="pl-PL" sz="900" b="0" dirty="0" smtClean="0">
                          <a:solidFill>
                            <a:schemeClr val="tx1"/>
                          </a:solidFill>
                          <a:effectLst/>
                        </a:rPr>
                        <a:t>4.000 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[rad/m]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Prędkość kątowa dolnego wahacza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0.657 [-]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-0.151 [</a:t>
                      </a:r>
                      <a:r>
                        <a:rPr lang="pl-PL" sz="900" b="0" dirty="0" err="1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/mm]=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=-</a:t>
                      </a:r>
                      <a:r>
                        <a:rPr lang="pl-PL" sz="900" b="0" dirty="0" smtClean="0">
                          <a:solidFill>
                            <a:schemeClr val="tx1"/>
                          </a:solidFill>
                          <a:effectLst/>
                        </a:rPr>
                        <a:t>2.620 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[rad/m]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Prędkość obrotu płaszczyzny koła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-0.197 [-]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0.0453 [deg/mm]=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=0.788 [rad/m]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5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Współrzędna pozioma prędkości koła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pl-PL" sz="900" b="0" dirty="0" smtClean="0">
                          <a:solidFill>
                            <a:schemeClr val="tx1"/>
                          </a:solidFill>
                          <a:effectLst/>
                        </a:rPr>
                        <a:t>1.23 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[mm/</a:t>
                      </a:r>
                      <a:r>
                        <a:rPr lang="pl-PL" sz="900" b="0" dirty="0" err="1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]=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=-0.0705 [m/rad]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0.282 [-]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5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Współrzędna pionowa prędkości koła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pl-PL" sz="900" b="0" dirty="0" smtClean="0">
                          <a:solidFill>
                            <a:schemeClr val="tx1"/>
                          </a:solidFill>
                          <a:effectLst/>
                        </a:rPr>
                        <a:t>4.36 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[mm/</a:t>
                      </a:r>
                      <a:r>
                        <a:rPr lang="pl-PL" sz="900" b="0" dirty="0" err="1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]=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=-0.250 [m/rad]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1.000 [-]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Prędkość zmiany długości tłumika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 smtClean="0">
                          <a:solidFill>
                            <a:schemeClr val="tx1"/>
                          </a:solidFill>
                          <a:effectLst/>
                        </a:rPr>
                        <a:t>1.88 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[mm/</a:t>
                      </a:r>
                      <a:r>
                        <a:rPr lang="pl-PL" sz="900" b="0" dirty="0" err="1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]=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=0.108 m/rad]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-0.431 [-]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zawieszenia z aktywnym elementem wykonawczym</a:t>
            </a:r>
            <a:endParaRPr lang="pl-P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05142"/>
              </p:ext>
            </p:extLst>
          </p:nvPr>
        </p:nvGraphicFramePr>
        <p:xfrm>
          <a:off x="179512" y="1421308"/>
          <a:ext cx="3263900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6" name="Visio" r:id="rId3" imgW="3803057" imgH="3372908" progId="Visio.Drawing.11">
                  <p:embed/>
                </p:oleObj>
              </mc:Choice>
              <mc:Fallback>
                <p:oleObj name="Visio" r:id="rId3" imgW="3803057" imgH="337290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21308"/>
                        <a:ext cx="3263900" cy="287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54894"/>
              </p:ext>
            </p:extLst>
          </p:nvPr>
        </p:nvGraphicFramePr>
        <p:xfrm>
          <a:off x="3707904" y="3870340"/>
          <a:ext cx="1125464" cy="32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7" name="Równanie" r:id="rId5" imgW="672808" imgH="190417" progId="Equation.3">
                  <p:embed/>
                </p:oleObj>
              </mc:Choice>
              <mc:Fallback>
                <p:oleObj name="Równanie" r:id="rId5" imgW="672808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870340"/>
                        <a:ext cx="1125464" cy="321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33199"/>
              </p:ext>
            </p:extLst>
          </p:nvPr>
        </p:nvGraphicFramePr>
        <p:xfrm>
          <a:off x="3707904" y="4845504"/>
          <a:ext cx="2141984" cy="48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Równanie" r:id="rId7" imgW="1524000" imgH="342900" progId="Equation.3">
                  <p:embed/>
                </p:oleObj>
              </mc:Choice>
              <mc:Fallback>
                <p:oleObj name="Równanie" r:id="rId7" imgW="15240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845504"/>
                        <a:ext cx="2141984" cy="481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24689"/>
              </p:ext>
            </p:extLst>
          </p:nvPr>
        </p:nvGraphicFramePr>
        <p:xfrm>
          <a:off x="6228184" y="4797152"/>
          <a:ext cx="1440161" cy="54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" name="Równanie" r:id="rId9" imgW="990600" imgH="368300" progId="Equation.3">
                  <p:embed/>
                </p:oleObj>
              </mc:Choice>
              <mc:Fallback>
                <p:oleObj name="Równanie" r:id="rId9" imgW="990600" imgH="368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797152"/>
                        <a:ext cx="1440161" cy="540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rostokąt 13"/>
          <p:cNvSpPr/>
          <p:nvPr/>
        </p:nvSpPr>
        <p:spPr>
          <a:xfrm>
            <a:off x="246187" y="5589240"/>
            <a:ext cx="8718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/>
              <a:t>Parametry modelu wykorzystane w symulacjach: </a:t>
            </a:r>
            <a:r>
              <a:rPr lang="pl-PL" sz="1800" i="1" dirty="0"/>
              <a:t>m</a:t>
            </a:r>
            <a:r>
              <a:rPr lang="pl-PL" sz="1800" baseline="-25000" dirty="0"/>
              <a:t>1</a:t>
            </a:r>
            <a:r>
              <a:rPr lang="pl-PL" sz="1800" dirty="0"/>
              <a:t>=50 kg, </a:t>
            </a:r>
            <a:r>
              <a:rPr lang="pl-PL" sz="1800" i="1" dirty="0"/>
              <a:t>m</a:t>
            </a:r>
            <a:r>
              <a:rPr lang="pl-PL" sz="1800" baseline="-25000" dirty="0"/>
              <a:t>2</a:t>
            </a:r>
            <a:r>
              <a:rPr lang="pl-PL" sz="1800" dirty="0"/>
              <a:t>=450 kg, </a:t>
            </a:r>
            <a:r>
              <a:rPr lang="pl-PL" sz="1800" i="1" dirty="0"/>
              <a:t>k</a:t>
            </a:r>
            <a:r>
              <a:rPr lang="pl-PL" sz="1800" baseline="-25000" dirty="0"/>
              <a:t>1</a:t>
            </a:r>
            <a:r>
              <a:rPr lang="pl-PL" sz="1800" dirty="0"/>
              <a:t>=1.28×10</a:t>
            </a:r>
            <a:r>
              <a:rPr lang="pl-PL" sz="1800" baseline="30000" dirty="0"/>
              <a:t>5</a:t>
            </a:r>
            <a:r>
              <a:rPr lang="pl-PL" sz="1800" dirty="0"/>
              <a:t> N/m, </a:t>
            </a:r>
            <a:r>
              <a:rPr lang="pl-PL" sz="1800" i="1" dirty="0"/>
              <a:t>k</a:t>
            </a:r>
            <a:r>
              <a:rPr lang="pl-PL" sz="1800" baseline="-25000" dirty="0"/>
              <a:t>2</a:t>
            </a:r>
            <a:r>
              <a:rPr lang="pl-PL" sz="1800" dirty="0"/>
              <a:t>=2×10</a:t>
            </a:r>
            <a:r>
              <a:rPr lang="pl-PL" sz="1800" baseline="30000" dirty="0"/>
              <a:t>4</a:t>
            </a:r>
            <a:r>
              <a:rPr lang="pl-PL" sz="1800" dirty="0"/>
              <a:t> N/m, </a:t>
            </a:r>
            <a:r>
              <a:rPr lang="pl-PL" sz="1800" i="1" dirty="0"/>
              <a:t>b</a:t>
            </a:r>
            <a:r>
              <a:rPr lang="pl-PL" sz="1800" baseline="-25000" dirty="0"/>
              <a:t>1</a:t>
            </a:r>
            <a:r>
              <a:rPr lang="pl-PL" sz="1800" dirty="0"/>
              <a:t>=10</a:t>
            </a:r>
            <a:r>
              <a:rPr lang="pl-PL" sz="1800" baseline="30000" dirty="0"/>
              <a:t>2</a:t>
            </a:r>
            <a:r>
              <a:rPr lang="pl-PL" sz="1800" dirty="0"/>
              <a:t> </a:t>
            </a:r>
            <a:r>
              <a:rPr lang="pl-PL" sz="1800" dirty="0" err="1"/>
              <a:t>Ns</a:t>
            </a:r>
            <a:r>
              <a:rPr lang="pl-PL" sz="1800" dirty="0"/>
              <a:t>/m, </a:t>
            </a:r>
            <a:r>
              <a:rPr lang="pl-PL" sz="1800" i="1" dirty="0"/>
              <a:t>b</a:t>
            </a:r>
            <a:r>
              <a:rPr lang="pl-PL" sz="1800" baseline="-25000" dirty="0"/>
              <a:t>2</a:t>
            </a:r>
            <a:r>
              <a:rPr lang="pl-PL" sz="1800" dirty="0"/>
              <a:t>=1.14×10</a:t>
            </a:r>
            <a:r>
              <a:rPr lang="pl-PL" sz="1800" baseline="30000" dirty="0"/>
              <a:t>3</a:t>
            </a:r>
            <a:r>
              <a:rPr lang="pl-PL" sz="1800" dirty="0"/>
              <a:t> </a:t>
            </a:r>
            <a:r>
              <a:rPr lang="pl-PL" sz="1800" dirty="0" err="1" smtClean="0"/>
              <a:t>Ns</a:t>
            </a:r>
            <a:r>
              <a:rPr lang="pl-PL" sz="1800" dirty="0" smtClean="0"/>
              <a:t>/m</a:t>
            </a:r>
            <a:endParaRPr lang="pl-PL" sz="1800" dirty="0"/>
          </a:p>
        </p:txBody>
      </p:sp>
      <p:graphicFrame>
        <p:nvGraphicFramePr>
          <p:cNvPr id="17" name="Obi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907785"/>
              </p:ext>
            </p:extLst>
          </p:nvPr>
        </p:nvGraphicFramePr>
        <p:xfrm>
          <a:off x="3672830" y="1988840"/>
          <a:ext cx="2483346" cy="1063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Równanie" r:id="rId11" imgW="2019240" imgH="863280" progId="Equation.3">
                  <p:embed/>
                </p:oleObj>
              </mc:Choice>
              <mc:Fallback>
                <p:oleObj name="Równanie" r:id="rId11" imgW="2019240" imgH="863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830" y="1988840"/>
                        <a:ext cx="2483346" cy="1063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i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598559"/>
              </p:ext>
            </p:extLst>
          </p:nvPr>
        </p:nvGraphicFramePr>
        <p:xfrm>
          <a:off x="3995936" y="2924944"/>
          <a:ext cx="386442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Równanie" r:id="rId13" imgW="2857500" imgH="368300" progId="Equation.3">
                  <p:embed/>
                </p:oleObj>
              </mc:Choice>
              <mc:Fallback>
                <p:oleObj name="Równanie" r:id="rId13" imgW="2857500" imgH="368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924944"/>
                        <a:ext cx="3864429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rostokąt 21"/>
          <p:cNvSpPr/>
          <p:nvPr/>
        </p:nvSpPr>
        <p:spPr>
          <a:xfrm>
            <a:off x="3563888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800" dirty="0" smtClean="0"/>
              <a:t>Równania </a:t>
            </a:r>
            <a:r>
              <a:rPr lang="pl-PL" sz="1800" dirty="0"/>
              <a:t>stanu bryły o masie </a:t>
            </a:r>
            <a:r>
              <a:rPr lang="pl-PL" sz="1800" i="1" dirty="0" smtClean="0"/>
              <a:t>m</a:t>
            </a:r>
            <a:r>
              <a:rPr lang="pl-PL" sz="1800" baseline="-25000" dirty="0" smtClean="0"/>
              <a:t>2</a:t>
            </a:r>
            <a:r>
              <a:rPr lang="pl-PL" sz="1800" dirty="0" smtClean="0"/>
              <a:t> :</a:t>
            </a:r>
            <a:endParaRPr lang="pl-PL" sz="1800" dirty="0"/>
          </a:p>
        </p:txBody>
      </p:sp>
      <p:sp>
        <p:nvSpPr>
          <p:cNvPr id="23" name="Prostokąt 22"/>
          <p:cNvSpPr/>
          <p:nvPr/>
        </p:nvSpPr>
        <p:spPr>
          <a:xfrm>
            <a:off x="3563888" y="3028345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/>
              <a:t>dla</a:t>
            </a:r>
            <a:endParaRPr lang="pl-PL" sz="1800" dirty="0"/>
          </a:p>
        </p:txBody>
      </p:sp>
      <p:sp>
        <p:nvSpPr>
          <p:cNvPr id="24" name="Prostokąt 23"/>
          <p:cNvSpPr/>
          <p:nvPr/>
        </p:nvSpPr>
        <p:spPr>
          <a:xfrm>
            <a:off x="3563888" y="3501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800" dirty="0" smtClean="0"/>
              <a:t>Przyjęta zmienna ślizgowa:</a:t>
            </a:r>
            <a:endParaRPr lang="pl-PL" sz="1800" dirty="0"/>
          </a:p>
        </p:txBody>
      </p:sp>
      <p:sp>
        <p:nvSpPr>
          <p:cNvPr id="25" name="Prostokąt 24"/>
          <p:cNvSpPr/>
          <p:nvPr/>
        </p:nvSpPr>
        <p:spPr>
          <a:xfrm>
            <a:off x="3563888" y="428380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/>
              <a:t>S</a:t>
            </a:r>
            <a:r>
              <a:rPr lang="pl-PL" sz="1800" dirty="0" smtClean="0"/>
              <a:t>ygnał sterujący:</a:t>
            </a:r>
            <a:endParaRPr lang="pl-PL" sz="1800" dirty="0"/>
          </a:p>
        </p:txBody>
      </p:sp>
      <p:sp>
        <p:nvSpPr>
          <p:cNvPr id="26" name="Prostokąt 25"/>
          <p:cNvSpPr/>
          <p:nvPr/>
        </p:nvSpPr>
        <p:spPr>
          <a:xfrm>
            <a:off x="5868144" y="4905164"/>
            <a:ext cx="564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549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Symulacja nierówności drogi</a:t>
            </a:r>
            <a:endParaRPr lang="pl-PL" dirty="0"/>
          </a:p>
        </p:txBody>
      </p:sp>
      <p:pic>
        <p:nvPicPr>
          <p:cNvPr id="31745" name="Obraz 17" descr="RysProfi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80" y="1484784"/>
            <a:ext cx="6121371" cy="48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21346"/>
              </p:ext>
            </p:extLst>
          </p:nvPr>
        </p:nvGraphicFramePr>
        <p:xfrm>
          <a:off x="395536" y="3717032"/>
          <a:ext cx="209273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Równanie" r:id="rId4" imgW="1688367" imgH="355446" progId="Equation.3">
                  <p:embed/>
                </p:oleObj>
              </mc:Choice>
              <mc:Fallback>
                <p:oleObj name="Równanie" r:id="rId4" imgW="1688367" imgH="3554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17032"/>
                        <a:ext cx="2092733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2982729" y="6002124"/>
            <a:ext cx="616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pl-PL" sz="1400" dirty="0" smtClean="0">
                <a:effectLst/>
              </a:rPr>
              <a:t>Przykładowy profil nierówności drogi oraz założone i zrealizowane PSD nierówności, dla granicznego przypadku klas A/B (według normy ISO 8608)</a:t>
            </a:r>
            <a:endParaRPr lang="pl-PL" sz="1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51520" y="1628800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Symulację nierówności drogi przeprowadzono wykorzystując</a:t>
            </a:r>
            <a:r>
              <a:rPr kumimoji="0" lang="pl-PL" alt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stacjonarny proces stochastyczny, będący sumą procesów sinusoidalnie zmiennych o zdeterminowanych amplitudach i liczbach falowych oraz fazach początkowych będących zmiennymi losowymi:</a:t>
            </a:r>
            <a:endParaRPr lang="pl-PL" sz="1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4221088"/>
            <a:ext cx="273120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altLang="pl-PL" sz="1200" i="1" dirty="0">
                <a:latin typeface="Arial" pitchFamily="34" charset="0"/>
                <a:ea typeface="Times New Roman" pitchFamily="18" charset="0"/>
              </a:rPr>
              <a:t>A</a:t>
            </a:r>
            <a:r>
              <a:rPr lang="pl-PL" altLang="pl-PL" sz="1200" i="1" baseline="-30000" dirty="0">
                <a:latin typeface="Arial" pitchFamily="34" charset="0"/>
                <a:ea typeface="Times New Roman" pitchFamily="18" charset="0"/>
              </a:rPr>
              <a:t>j</a:t>
            </a:r>
            <a:r>
              <a:rPr lang="pl-PL" altLang="pl-PL" sz="12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pl-PL" altLang="pl-PL" sz="1200" dirty="0" smtClean="0">
                <a:latin typeface="Arial" pitchFamily="34" charset="0"/>
                <a:ea typeface="Times New Roman" pitchFamily="18" charset="0"/>
              </a:rPr>
              <a:t>- amplituda, </a:t>
            </a:r>
            <a:r>
              <a:rPr lang="pl-PL" altLang="pl-PL" sz="1200" dirty="0">
                <a:latin typeface="Arial" pitchFamily="34" charset="0"/>
                <a:ea typeface="Times New Roman" pitchFamily="18" charset="0"/>
              </a:rPr>
              <a:t>której wartość jest wyznaczana z warunku zgodności z zadaną gęstością widmową </a:t>
            </a:r>
            <a:r>
              <a:rPr lang="pl-PL" altLang="pl-PL" sz="1200" dirty="0" smtClean="0">
                <a:latin typeface="Arial" pitchFamily="34" charset="0"/>
                <a:ea typeface="Times New Roman" pitchFamily="18" charset="0"/>
              </a:rPr>
              <a:t>mocy </a:t>
            </a:r>
          </a:p>
          <a:p>
            <a:pPr lvl="0">
              <a:spcAft>
                <a:spcPts val="600"/>
              </a:spcAft>
            </a:pPr>
            <a:r>
              <a:rPr lang="pl-PL" altLang="pl-PL" sz="1200" i="1" dirty="0" err="1" smtClean="0">
                <a:latin typeface="Arial" pitchFamily="34" charset="0"/>
                <a:ea typeface="Times New Roman" pitchFamily="18" charset="0"/>
              </a:rPr>
              <a:t>k</a:t>
            </a:r>
            <a:r>
              <a:rPr lang="pl-PL" altLang="pl-PL" sz="1200" i="1" baseline="-30000" dirty="0" err="1" smtClean="0">
                <a:latin typeface="Arial" pitchFamily="34" charset="0"/>
                <a:ea typeface="Times New Roman" pitchFamily="18" charset="0"/>
              </a:rPr>
              <a:t>j</a:t>
            </a:r>
            <a:r>
              <a:rPr lang="pl-PL" altLang="pl-PL" sz="1200" dirty="0" smtClean="0">
                <a:latin typeface="Arial" pitchFamily="34" charset="0"/>
                <a:ea typeface="Times New Roman" pitchFamily="18" charset="0"/>
              </a:rPr>
              <a:t>  - liczba falowa obliczana, </a:t>
            </a:r>
            <a:r>
              <a:rPr lang="pl-PL" altLang="pl-PL" sz="1200" dirty="0">
                <a:latin typeface="Arial" pitchFamily="34" charset="0"/>
                <a:ea typeface="Times New Roman" pitchFamily="18" charset="0"/>
              </a:rPr>
              <a:t>jako krotność minimalnej liczby falowej (</a:t>
            </a:r>
            <a:r>
              <a:rPr lang="pl-PL" altLang="pl-PL" sz="1200" i="1" dirty="0" err="1">
                <a:latin typeface="Arial" pitchFamily="34" charset="0"/>
                <a:ea typeface="Times New Roman" pitchFamily="18" charset="0"/>
              </a:rPr>
              <a:t>k</a:t>
            </a:r>
            <a:r>
              <a:rPr lang="pl-PL" altLang="pl-PL" sz="1200" i="1" baseline="-30000" dirty="0" err="1">
                <a:latin typeface="Arial" pitchFamily="34" charset="0"/>
                <a:ea typeface="Times New Roman" pitchFamily="18" charset="0"/>
              </a:rPr>
              <a:t>j</a:t>
            </a:r>
            <a:r>
              <a:rPr lang="pl-PL" altLang="pl-PL" sz="1200" dirty="0">
                <a:latin typeface="Arial" pitchFamily="34" charset="0"/>
                <a:ea typeface="Times New Roman" pitchFamily="18" charset="0"/>
              </a:rPr>
              <a:t>=</a:t>
            </a:r>
            <a:r>
              <a:rPr lang="pl-PL" altLang="pl-PL" sz="1200" i="1" dirty="0" err="1">
                <a:latin typeface="Arial" pitchFamily="34" charset="0"/>
                <a:ea typeface="Times New Roman" pitchFamily="18" charset="0"/>
              </a:rPr>
              <a:t>j</a:t>
            </a:r>
            <a:r>
              <a:rPr lang="pl-PL" altLang="pl-PL" sz="1200" dirty="0" err="1">
                <a:latin typeface="Arial" pitchFamily="34" charset="0"/>
                <a:ea typeface="Times New Roman" pitchFamily="18" charset="0"/>
              </a:rPr>
              <a:t>∙</a:t>
            </a:r>
            <a:r>
              <a:rPr lang="pl-PL" altLang="pl-PL" sz="1200" i="1" dirty="0" err="1">
                <a:latin typeface="Arial" pitchFamily="34" charset="0"/>
                <a:ea typeface="Times New Roman" pitchFamily="18" charset="0"/>
              </a:rPr>
              <a:t>k</a:t>
            </a:r>
            <a:r>
              <a:rPr lang="pl-PL" altLang="pl-PL" sz="1200" baseline="-30000" dirty="0" err="1">
                <a:latin typeface="Arial" pitchFamily="34" charset="0"/>
                <a:ea typeface="Times New Roman" pitchFamily="18" charset="0"/>
              </a:rPr>
              <a:t>min</a:t>
            </a:r>
            <a:r>
              <a:rPr lang="pl-PL" altLang="pl-PL" sz="1200" dirty="0">
                <a:latin typeface="Arial" pitchFamily="34" charset="0"/>
                <a:ea typeface="Times New Roman" pitchFamily="18" charset="0"/>
              </a:rPr>
              <a:t> dla </a:t>
            </a:r>
            <a:r>
              <a:rPr lang="pl-PL" altLang="pl-PL" sz="1200" i="1" dirty="0">
                <a:latin typeface="Arial" pitchFamily="34" charset="0"/>
                <a:ea typeface="Times New Roman" pitchFamily="18" charset="0"/>
              </a:rPr>
              <a:t>j</a:t>
            </a:r>
            <a:r>
              <a:rPr lang="pl-PL" altLang="pl-PL" sz="1200" dirty="0">
                <a:latin typeface="Arial" pitchFamily="34" charset="0"/>
                <a:ea typeface="Times New Roman" pitchFamily="18" charset="0"/>
              </a:rPr>
              <a:t>=1….58</a:t>
            </a:r>
            <a:r>
              <a:rPr lang="pl-PL" altLang="pl-PL" sz="1200" dirty="0" smtClean="0">
                <a:latin typeface="Arial" pitchFamily="34" charset="0"/>
                <a:ea typeface="Times New Roman" pitchFamily="18" charset="0"/>
              </a:rPr>
              <a:t>)</a:t>
            </a:r>
          </a:p>
          <a:p>
            <a:pPr lvl="0">
              <a:spcAft>
                <a:spcPts val="600"/>
              </a:spcAft>
            </a:pPr>
            <a:r>
              <a:rPr lang="pl-PL" altLang="pl-PL" sz="1200" i="1" dirty="0" err="1" smtClean="0">
                <a:latin typeface="Arial" pitchFamily="34" charset="0"/>
                <a:ea typeface="Times New Roman" pitchFamily="18" charset="0"/>
              </a:rPr>
              <a:t>Φ</a:t>
            </a:r>
            <a:r>
              <a:rPr lang="pl-PL" altLang="pl-PL" sz="1200" baseline="-30000" dirty="0" err="1" smtClean="0">
                <a:latin typeface="Arial" pitchFamily="34" charset="0"/>
                <a:ea typeface="Times New Roman" pitchFamily="18" charset="0"/>
              </a:rPr>
              <a:t>j</a:t>
            </a:r>
            <a:r>
              <a:rPr lang="pl-PL" altLang="pl-PL" sz="1200" dirty="0" smtClean="0">
                <a:latin typeface="Arial" pitchFamily="34" charset="0"/>
                <a:ea typeface="Times New Roman" pitchFamily="18" charset="0"/>
              </a:rPr>
              <a:t>  - zmienna losowa </a:t>
            </a:r>
            <a:r>
              <a:rPr lang="pl-PL" altLang="pl-PL" sz="1200" dirty="0">
                <a:latin typeface="Arial" pitchFamily="34" charset="0"/>
                <a:ea typeface="Times New Roman" pitchFamily="18" charset="0"/>
              </a:rPr>
              <a:t>o rozkładzie równomiernym, </a:t>
            </a:r>
            <a:r>
              <a:rPr lang="pl-PL" altLang="pl-PL" sz="1200" dirty="0" smtClean="0">
                <a:latin typeface="Arial" pitchFamily="34" charset="0"/>
                <a:ea typeface="Times New Roman" pitchFamily="18" charset="0"/>
              </a:rPr>
              <a:t>przyjmująca </a:t>
            </a:r>
            <a:r>
              <a:rPr lang="pl-PL" altLang="pl-PL" sz="1200" dirty="0">
                <a:latin typeface="Arial" pitchFamily="34" charset="0"/>
                <a:ea typeface="Times New Roman" pitchFamily="18" charset="0"/>
              </a:rPr>
              <a:t>wartości z przedziału (-</a:t>
            </a:r>
            <a:r>
              <a:rPr lang="pl-PL" altLang="pl-PL" sz="1200" i="1" dirty="0">
                <a:latin typeface="Arial" pitchFamily="34" charset="0"/>
                <a:ea typeface="Times New Roman" pitchFamily="18" charset="0"/>
              </a:rPr>
              <a:t>π </a:t>
            </a:r>
            <a:r>
              <a:rPr lang="pl-PL" altLang="pl-PL" sz="1200" dirty="0">
                <a:latin typeface="Arial" pitchFamily="34" charset="0"/>
                <a:ea typeface="Times New Roman" pitchFamily="18" charset="0"/>
              </a:rPr>
              <a:t>; </a:t>
            </a:r>
            <a:r>
              <a:rPr lang="pl-PL" altLang="pl-PL" sz="1200" i="1" dirty="0">
                <a:latin typeface="Arial" pitchFamily="34" charset="0"/>
                <a:ea typeface="Times New Roman" pitchFamily="18" charset="0"/>
              </a:rPr>
              <a:t>π</a:t>
            </a:r>
            <a:r>
              <a:rPr lang="pl-PL" altLang="pl-PL" sz="1200" dirty="0" smtClean="0">
                <a:latin typeface="Arial" pitchFamily="34" charset="0"/>
                <a:ea typeface="Times New Roman" pitchFamily="18" charset="0"/>
              </a:rPr>
              <a:t>)</a:t>
            </a:r>
            <a:endParaRPr lang="pl-PL" altLang="pl-PL" sz="1200" dirty="0">
              <a:latin typeface="Arial" pitchFamily="34" charset="0"/>
            </a:endParaRP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7985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Symulacja nierówności drogi</a:t>
            </a:r>
            <a:endParaRPr lang="pl-PL" dirty="0"/>
          </a:p>
        </p:txBody>
      </p:sp>
      <p:pic>
        <p:nvPicPr>
          <p:cNvPr id="5" name="Obraz 18" descr="RysProfil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6389290" cy="40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94406"/>
              </p:ext>
            </p:extLst>
          </p:nvPr>
        </p:nvGraphicFramePr>
        <p:xfrm>
          <a:off x="251520" y="2348880"/>
          <a:ext cx="2206530" cy="9649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735510"/>
                <a:gridCol w="735510"/>
                <a:gridCol w="735510"/>
              </a:tblGrid>
              <a:tr h="32164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Klasa drogi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 err="1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pl-PL" sz="900" b="0" baseline="-25000" dirty="0" err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 [m]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3σ</a:t>
                      </a:r>
                      <a:r>
                        <a:rPr lang="pl-PL" sz="900" b="0" baseline="-250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 [m]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4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A/B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0.0031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4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</a:rPr>
                        <a:t>E/F</a:t>
                      </a:r>
                      <a:endParaRPr lang="pl-PL" sz="9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0.0485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915816" y="5930116"/>
            <a:ext cx="622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pl-PL" sz="1400" dirty="0" smtClean="0">
                <a:effectLst/>
              </a:rPr>
              <a:t>Przykładowy profil nierówności drogi oraz założone i zrealizowane PSD nierówności, dla granicznego przypadku klas E/F </a:t>
            </a:r>
            <a:r>
              <a:rPr lang="pl-PL" sz="1400" dirty="0"/>
              <a:t>(według normy ISO 8608)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9512" y="175365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altLang="pl-PL" sz="1400" dirty="0"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dchylenia standardowe symulowanych nierówności: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990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Wybrane realizacje wymuszenia kinematycznego</a:t>
            </a:r>
            <a:endParaRPr lang="pl-PL" dirty="0"/>
          </a:p>
        </p:txBody>
      </p:sp>
      <p:pic>
        <p:nvPicPr>
          <p:cNvPr id="34817" name="Obraz 19" descr="RysWym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59410"/>
            <a:ext cx="4932041" cy="31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1163" y="1700808"/>
            <a:ext cx="8698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Wybrane wymuszenie kinematyczne od nierówności drogi oraz założone i zrealizowane PSD wymuszenia, dla </a:t>
            </a:r>
            <a:r>
              <a:rPr lang="pl-PL" sz="1800" dirty="0"/>
              <a:t>pojazdu poruszającego się z prędkością 20 m/s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4819" name="Obraz 20" descr="RysWym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49" y="2348880"/>
            <a:ext cx="455606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78792" y="5795391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Klasa drogi E/F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73931" y="5795390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Klasa drogi A/B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5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Efektywność zastosowanego algorytmu sterowania ślizgowego</a:t>
            </a:r>
            <a:endParaRPr lang="pl-PL" sz="2000" dirty="0"/>
          </a:p>
        </p:txBody>
      </p:sp>
      <p:pic>
        <p:nvPicPr>
          <p:cNvPr id="32769" name="Obraz 22" descr="Rys1_wyn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858864" cy="40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5570656"/>
            <a:ext cx="86768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Współrzędna położenia 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x</a:t>
            </a:r>
            <a:r>
              <a:rPr kumimoji="0" lang="pl-PL" altLang="pl-PL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masy chronionej i współrzędna położenia 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pl-PL" altLang="pl-PL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masy nieresorowanej w funkcji czasu dla drogi o klasie nawierzchni A/B przed załączeniem (przedział czasu od 0 s do 2.4 s) </a:t>
            </a:r>
            <a:b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 po załączeniu </a:t>
            </a:r>
            <a:r>
              <a:rPr lang="pl-PL" altLang="pl-PL" sz="1400" dirty="0">
                <a:latin typeface="Arial" pitchFamily="34" charset="0"/>
                <a:ea typeface="Times New Roman" pitchFamily="18" charset="0"/>
              </a:rPr>
              <a:t>(przedział czasu od 2.4 s do 5 s) 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układu redukcji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Niestandardow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592</Words>
  <Application>Microsoft Office PowerPoint</Application>
  <PresentationFormat>Pokaz na ekranie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Projekt domyślny</vt:lpstr>
      <vt:lpstr>Visio</vt:lpstr>
      <vt:lpstr>Równanie</vt:lpstr>
      <vt:lpstr>Zastosowanie algorytmu sterowania ślizgowego w aktywnym zawieszeniu samochodu</vt:lpstr>
      <vt:lpstr>Plan prezentacji</vt:lpstr>
      <vt:lpstr>Analiza kinematyczna elementów przedniego zawieszenia</vt:lpstr>
      <vt:lpstr>Analiza kinematyczna elementów przedniego zawieszenia</vt:lpstr>
      <vt:lpstr>Model zawieszenia z aktywnym elementem wykonawczym</vt:lpstr>
      <vt:lpstr>Symulacja nierówności drogi</vt:lpstr>
      <vt:lpstr>Symulacja nierówności drogi</vt:lpstr>
      <vt:lpstr>Wybrane realizacje wymuszenia kinematycznego</vt:lpstr>
      <vt:lpstr>Efektywność zastosowanego algorytmu sterowania ślizgowego</vt:lpstr>
      <vt:lpstr>Efektywność zastosowanego algorytmu sterowania ślizgowego</vt:lpstr>
      <vt:lpstr>Wnioski</vt:lpstr>
      <vt:lpstr>Prezentacja programu PowerPoint</vt:lpstr>
    </vt:vector>
  </TitlesOfParts>
  <Company>AGH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POrkisz</dc:creator>
  <cp:lastModifiedBy>POrkisz</cp:lastModifiedBy>
  <cp:revision>45</cp:revision>
  <cp:lastPrinted>2016-09-22T11:21:46Z</cp:lastPrinted>
  <dcterms:created xsi:type="dcterms:W3CDTF">2007-09-26T12:45:04Z</dcterms:created>
  <dcterms:modified xsi:type="dcterms:W3CDTF">2016-09-22T12:11:39Z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