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7">
  <p:sldMasterIdLst>
    <p:sldMasterId id="2147483648" r:id="rId1"/>
  </p:sldMasterIdLst>
  <p:notesMasterIdLst>
    <p:notesMasterId r:id="rId21"/>
  </p:notesMasterIdLst>
  <p:sldIdLst>
    <p:sldId id="256" r:id="rId2"/>
    <p:sldId id="416" r:id="rId3"/>
    <p:sldId id="420" r:id="rId4"/>
    <p:sldId id="405" r:id="rId5"/>
    <p:sldId id="406" r:id="rId6"/>
    <p:sldId id="408" r:id="rId7"/>
    <p:sldId id="419" r:id="rId8"/>
    <p:sldId id="409" r:id="rId9"/>
    <p:sldId id="417" r:id="rId10"/>
    <p:sldId id="418" r:id="rId11"/>
    <p:sldId id="422" r:id="rId12"/>
    <p:sldId id="423" r:id="rId13"/>
    <p:sldId id="410" r:id="rId14"/>
    <p:sldId id="425" r:id="rId15"/>
    <p:sldId id="426" r:id="rId16"/>
    <p:sldId id="424" r:id="rId17"/>
    <p:sldId id="428" r:id="rId18"/>
    <p:sldId id="427" r:id="rId19"/>
    <p:sldId id="381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5828" autoAdjust="0"/>
  </p:normalViewPr>
  <p:slideViewPr>
    <p:cSldViewPr>
      <p:cViewPr>
        <p:scale>
          <a:sx n="70" d="100"/>
          <a:sy n="70" d="100"/>
        </p:scale>
        <p:origin x="-762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AAA7A-C9AA-40ED-ADFC-F2B5DBD88781}" type="datetimeFigureOut">
              <a:rPr lang="pl-PL" smtClean="0"/>
              <a:pPr/>
              <a:t>2016-09-22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05378-0791-4212-950B-F1AFA333FE0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684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CA2C-B8A1-436C-A39A-57696647014F}" type="datetime1">
              <a:rPr lang="pl-PL" smtClean="0"/>
              <a:pPr/>
              <a:t>2016-09-22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D33-F1F6-4EFF-B2B8-90750E717B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BB35-0E57-4626-8A50-8D9ACEDA1E1B}" type="datetime1">
              <a:rPr lang="pl-PL" smtClean="0"/>
              <a:pPr/>
              <a:t>2016-09-22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D33-F1F6-4EFF-B2B8-90750E717B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840E-0910-4302-BA07-79012B0EC9BE}" type="datetime1">
              <a:rPr lang="pl-PL" smtClean="0"/>
              <a:pPr/>
              <a:t>2016-09-22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D33-F1F6-4EFF-B2B8-90750E717B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4EFE-A9A3-4BE5-8EDD-B1FD99F6C49E}" type="datetime1">
              <a:rPr lang="pl-PL" smtClean="0"/>
              <a:pPr/>
              <a:t>2016-09-22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D33-F1F6-4EFF-B2B8-90750E717B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4A506-1B08-4ADE-9BE5-649B9A624D7E}" type="datetime1">
              <a:rPr lang="pl-PL" smtClean="0"/>
              <a:pPr/>
              <a:t>2016-09-22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D33-F1F6-4EFF-B2B8-90750E717B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B584-054B-40B1-A3E9-D57A1BADF402}" type="datetime1">
              <a:rPr lang="pl-PL" smtClean="0"/>
              <a:pPr/>
              <a:t>2016-09-22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D33-F1F6-4EFF-B2B8-90750E717B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8B44-BAAB-480C-8AEE-A09825EEEFCD}" type="datetime1">
              <a:rPr lang="pl-PL" smtClean="0"/>
              <a:pPr/>
              <a:t>2016-09-22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D33-F1F6-4EFF-B2B8-90750E717B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8C7E-435F-4C4D-B60F-5ADE1DB0A37C}" type="datetime1">
              <a:rPr lang="pl-PL" smtClean="0"/>
              <a:pPr/>
              <a:t>2016-09-22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D33-F1F6-4EFF-B2B8-90750E717B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31D8-332B-43C2-8CE5-C31F6E37638E}" type="datetime1">
              <a:rPr lang="pl-PL" smtClean="0"/>
              <a:pPr/>
              <a:t>2016-09-22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D33-F1F6-4EFF-B2B8-90750E717B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AFD1-71D4-4B11-9BB2-CBFD66892278}" type="datetime1">
              <a:rPr lang="pl-PL" smtClean="0"/>
              <a:pPr/>
              <a:t>2016-09-22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D33-F1F6-4EFF-B2B8-90750E717B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7B09-54D5-45A7-9AF9-0F3C379DF2D7}" type="datetime1">
              <a:rPr lang="pl-PL" smtClean="0"/>
              <a:pPr/>
              <a:t>2016-09-22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D33-F1F6-4EFF-B2B8-90750E717B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57D51-F6A2-40D2-9D92-0CE79AABD4FF}" type="datetime1">
              <a:rPr lang="pl-PL" smtClean="0"/>
              <a:pPr/>
              <a:t>2016-09-22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56D33-F1F6-4EFF-B2B8-90750E717B5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smtClean="0"/>
              <a:t/>
            </a:r>
            <a:br>
              <a:rPr lang="pl-PL" smtClean="0"/>
            </a:br>
            <a:r>
              <a:rPr lang="en-US" b="1" smtClean="0"/>
              <a:t> </a:t>
            </a:r>
            <a:r>
              <a:rPr lang="pl-PL" b="1" smtClean="0"/>
              <a:t/>
            </a:r>
            <a:br>
              <a:rPr lang="pl-PL" b="1" smtClean="0"/>
            </a:br>
            <a:r>
              <a:rPr lang="pl-PL" b="1" smtClean="0"/>
              <a:t/>
            </a:r>
            <a:br>
              <a:rPr lang="pl-PL" b="1" smtClean="0"/>
            </a:br>
            <a:r>
              <a:rPr lang="pl-PL" smtClean="0"/>
              <a:t/>
            </a:r>
            <a:br>
              <a:rPr lang="pl-PL" smtClean="0"/>
            </a:br>
            <a:r>
              <a:rPr lang="pl-PL" sz="3200" b="1" smtClean="0"/>
              <a:t>Niepewność pomiarów hałasu drogowego na przykładzie wybranych stacji monitoringu </a:t>
            </a:r>
            <a:r>
              <a:rPr lang="pl-PL" sz="3200" smtClean="0"/>
              <a:t/>
            </a:r>
            <a:br>
              <a:rPr lang="pl-PL" sz="3200" smtClean="0"/>
            </a:b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/>
            </a:r>
            <a:br>
              <a:rPr lang="pl-PL" smtClean="0"/>
            </a:b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292080" y="5445224"/>
            <a:ext cx="2880320" cy="1152128"/>
          </a:xfrm>
        </p:spPr>
        <p:txBody>
          <a:bodyPr>
            <a:normAutofit/>
          </a:bodyPr>
          <a:lstStyle/>
          <a:p>
            <a:pPr algn="l"/>
            <a:r>
              <a:rPr lang="pl-PL" sz="2000" smtClean="0">
                <a:solidFill>
                  <a:schemeClr val="tx1"/>
                </a:solidFill>
              </a:rPr>
              <a:t>Andrzej Bąkowski </a:t>
            </a:r>
          </a:p>
          <a:p>
            <a:pPr algn="l"/>
            <a:r>
              <a:rPr lang="pl-PL" sz="2000" smtClean="0">
                <a:solidFill>
                  <a:schemeClr val="tx1"/>
                </a:solidFill>
              </a:rPr>
              <a:t>Leszek Radziszewski</a:t>
            </a:r>
            <a:endParaRPr lang="pl-PL" sz="2000" baseline="30000" smtClean="0">
              <a:solidFill>
                <a:schemeClr val="tx1"/>
              </a:solidFill>
            </a:endParaRPr>
          </a:p>
          <a:p>
            <a:pPr algn="l"/>
            <a:r>
              <a:rPr lang="pl-PL" sz="2000" smtClean="0">
                <a:solidFill>
                  <a:schemeClr val="tx1"/>
                </a:solidFill>
              </a:rPr>
              <a:t>Zbigniew Skrobacki</a:t>
            </a:r>
          </a:p>
          <a:p>
            <a:pPr algn="l"/>
            <a:endParaRPr lang="pl-PL" sz="2000">
              <a:solidFill>
                <a:schemeClr val="tx1"/>
              </a:solidFill>
            </a:endParaRPr>
          </a:p>
          <a:p>
            <a:endParaRPr lang="pl-PL"/>
          </a:p>
        </p:txBody>
      </p:sp>
      <p:pic>
        <p:nvPicPr>
          <p:cNvPr id="1027" name="Picture 3" descr="logop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949325" cy="1033463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907704" y="656403"/>
            <a:ext cx="568863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400" smtClean="0"/>
              <a:t>Politechnika Świętokrzyska w Kielcach</a:t>
            </a:r>
            <a:r>
              <a:rPr lang="de-DE" sz="2400" smtClean="0"/>
              <a:t> </a:t>
            </a:r>
            <a:r>
              <a:rPr lang="pl-PL" sz="2400" smtClean="0"/>
              <a:t>Wydział Mechatroniki i Budowy Maszyn</a:t>
            </a:r>
          </a:p>
        </p:txBody>
      </p:sp>
      <p:sp>
        <p:nvSpPr>
          <p:cNvPr id="6" name="Prostokąt 5"/>
          <p:cNvSpPr/>
          <p:nvPr/>
        </p:nvSpPr>
        <p:spPr>
          <a:xfrm>
            <a:off x="179512" y="6309320"/>
            <a:ext cx="79928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smtClean="0"/>
              <a:t>Krakowskie Sympozjum Naukowo-Techniczne, Kraków</a:t>
            </a:r>
            <a:r>
              <a:rPr lang="en-GB" sz="1000" smtClean="0"/>
              <a:t> 2016</a:t>
            </a:r>
            <a:endParaRPr lang="pl-PL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l-PL" sz="2800" b="1" smtClean="0"/>
              <a:t>Wyniki pomiarów</a:t>
            </a:r>
            <a:endParaRPr lang="pl-PL" sz="28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D33-F1F6-4EFF-B2B8-90750E717B57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251520" y="5517232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smtClean="0">
                <a:latin typeface="Times New Roman" pitchFamily="18" charset="0"/>
                <a:cs typeface="Times New Roman" pitchFamily="18" charset="0"/>
              </a:rPr>
              <a:t>Równoważny poziom dźwięku dla wszystkich dni pomiarowych w 2014 roku, w rozbiciu na porę dnia i odpowiadające im wykresy kwantylowe i histogramy dla danych znormalizowanych, dla ulicy Warszawskiej</a:t>
            </a:r>
            <a:endParaRPr lang="pl-PL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899592" y="836712"/>
            <a:ext cx="407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mtClean="0"/>
              <a:t>a)				b)</a:t>
            </a:r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3954780" cy="394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684" y="1340768"/>
            <a:ext cx="3954780" cy="394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l-PL" sz="2800" b="1" smtClean="0"/>
              <a:t>Wyniki pomiarów</a:t>
            </a:r>
            <a:endParaRPr lang="pl-PL" sz="28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D33-F1F6-4EFF-B2B8-90750E717B57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107504" y="3068960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smtClean="0">
                <a:latin typeface="Times New Roman" pitchFamily="18" charset="0"/>
                <a:cs typeface="Times New Roman" pitchFamily="18" charset="0"/>
              </a:rPr>
              <a:t>Podstawowe miary statystyczne  wyznaczone dla danych pomiarowych zarejestrowanych we wszystkie dni w 2014 roku, dla ulicy Warszawskiej</a:t>
            </a:r>
            <a:endParaRPr lang="pl-PL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0" y="5877272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smtClean="0">
                <a:latin typeface="Times New Roman" pitchFamily="18" charset="0"/>
                <a:cs typeface="Times New Roman" pitchFamily="18" charset="0"/>
              </a:rPr>
              <a:t>Podstawowe miary statystyczne  wyznaczone dla danych pomiarowych zarejestrowanych we wszystkie dni w 2015 roku, dla ulicy Warszawskiej</a:t>
            </a:r>
            <a:endParaRPr lang="pl-PL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9" y="1484785"/>
            <a:ext cx="9064625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96990"/>
            <a:ext cx="8749983" cy="15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pl-PL" sz="2800" b="1" smtClean="0"/>
              <a:t>Wyniki pomiarów</a:t>
            </a:r>
            <a:endParaRPr lang="pl-PL" sz="28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D33-F1F6-4EFF-B2B8-90750E717B57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79512" y="4941168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smtClean="0">
                <a:latin typeface="Times New Roman" pitchFamily="18" charset="0"/>
                <a:cs typeface="Times New Roman" pitchFamily="18" charset="0"/>
              </a:rPr>
              <a:t>Wykresy pudełkowe równoważnego poziomu dźwięku dla wszystkich dni tygodnia w 2013 roku – ulica Warszawska  a) pora – noce, b) pora – dnie, c) pora - wieczory</a:t>
            </a:r>
            <a:endParaRPr lang="pl-PL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11560" y="1331476"/>
            <a:ext cx="6210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mtClean="0"/>
              <a:t>a)			   b)		   	       c)</a:t>
            </a:r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44824"/>
            <a:ext cx="3064955" cy="305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5930" y="1854960"/>
            <a:ext cx="3064955" cy="305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3549" y="1844824"/>
            <a:ext cx="3064955" cy="305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pl-PL" sz="2800" b="1" smtClean="0"/>
              <a:t>Wyniki pomiarów</a:t>
            </a:r>
            <a:endParaRPr lang="pl-PL" sz="28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D33-F1F6-4EFF-B2B8-90750E717B57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79512" y="4941168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smtClean="0">
                <a:latin typeface="Times New Roman" pitchFamily="18" charset="0"/>
                <a:cs typeface="Times New Roman" pitchFamily="18" charset="0"/>
              </a:rPr>
              <a:t>Wykresy pudełkowe równoważnego poziomu dźwięku dla wszystkich dni tygodnia w 2013 roku – ulica Krakowska a) pora - noce, b) pora – dnie, c) pora - wieczory</a:t>
            </a:r>
            <a:endParaRPr lang="pl-PL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11560" y="1331476"/>
            <a:ext cx="6210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mtClean="0"/>
              <a:t>a)			   b)		   	       c)</a:t>
            </a:r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85" y="1882119"/>
            <a:ext cx="3064955" cy="305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1221" y="1882119"/>
            <a:ext cx="3064955" cy="305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9345" y="1882119"/>
            <a:ext cx="3064955" cy="305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l-PL" sz="2800" b="1" smtClean="0"/>
              <a:t>Wyniki pomiarów</a:t>
            </a:r>
            <a:endParaRPr lang="pl-PL" sz="28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D33-F1F6-4EFF-B2B8-90750E717B57}" type="slidenum">
              <a:rPr lang="pl-PL" smtClean="0"/>
              <a:pPr/>
              <a:t>14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95536" y="3068960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smtClean="0">
                <a:latin typeface="Times New Roman" pitchFamily="18" charset="0"/>
                <a:cs typeface="Times New Roman" pitchFamily="18" charset="0"/>
              </a:rPr>
              <a:t>Przypadki braku podstaw do odrzucenia hipotezy H0 oraz wartości wybranych parametrów statystycznych, przy ulicy Warszawskiej </a:t>
            </a:r>
            <a:endParaRPr lang="pl-PL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395536" y="5877272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smtClean="0">
                <a:latin typeface="Times New Roman" pitchFamily="18" charset="0"/>
                <a:cs typeface="Times New Roman" pitchFamily="18" charset="0"/>
              </a:rPr>
              <a:t>Przypadki braku podstaw do odrzucenia hipotezy H0 oraz wartości wybranych parametrów statystycznych, przy ulicy Krakowskiej </a:t>
            </a:r>
            <a:endParaRPr lang="pl-PL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870" y="1268760"/>
            <a:ext cx="8116570" cy="175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393" y="3861043"/>
            <a:ext cx="796988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pl-PL" sz="2800" b="1" smtClean="0"/>
              <a:t>Wyniki pomiarów</a:t>
            </a:r>
            <a:endParaRPr lang="pl-PL" sz="28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D33-F1F6-4EFF-B2B8-90750E717B57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07504" y="4941168"/>
            <a:ext cx="8892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smtClean="0">
                <a:latin typeface="Times New Roman" pitchFamily="18" charset="0"/>
                <a:cs typeface="Times New Roman" pitchFamily="18" charset="0"/>
              </a:rPr>
              <a:t>Porównanie wykresów pudełkowych równoważnego poziomu dźwięku  zarejestrowanego w poniedziałki przy ulicy Warszawskiej, w ciągu trzech lat</a:t>
            </a:r>
          </a:p>
          <a:p>
            <a:r>
              <a:rPr lang="pl-PL" sz="2000" smtClean="0">
                <a:latin typeface="Times New Roman" pitchFamily="18" charset="0"/>
                <a:cs typeface="Times New Roman" pitchFamily="18" charset="0"/>
              </a:rPr>
              <a:t>a) pora – noce, b) pora – dnie, c) pora - wieczory</a:t>
            </a:r>
            <a:endParaRPr lang="pl-PL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11560" y="1331476"/>
            <a:ext cx="6210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mtClean="0"/>
              <a:t>a)			   b)		   	       c)</a:t>
            </a:r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98" y="1844824"/>
            <a:ext cx="3064955" cy="305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854960"/>
            <a:ext cx="3064955" cy="305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3549" y="1844824"/>
            <a:ext cx="3064955" cy="305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b="1" smtClean="0"/>
              <a:t>Wyniki pomiarów</a:t>
            </a:r>
            <a:endParaRPr lang="pl-PL" sz="28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D33-F1F6-4EFF-B2B8-90750E717B57}" type="slidenum">
              <a:rPr lang="pl-PL" smtClean="0"/>
              <a:pPr/>
              <a:t>16</a:t>
            </a:fld>
            <a:endParaRPr lang="pl-PL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08720"/>
            <a:ext cx="61531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45296" y="2996952"/>
            <a:ext cx="85473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Natężenie ruchu wszystkich pojazdów i samochodów osobowych dla okresu zimowo-wiosennego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dla pory </a:t>
            </a:r>
            <a:r>
              <a:rPr lang="pl-PL" sz="16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„dzień”</a:t>
            </a:r>
            <a:r>
              <a: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zarejestrowane na stacji przy ul. Krakowskiej</a:t>
            </a:r>
            <a:endParaRPr kumimoji="0" lang="pl-P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573016"/>
            <a:ext cx="6056757" cy="241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rostokąt 13"/>
          <p:cNvSpPr/>
          <p:nvPr/>
        </p:nvSpPr>
        <p:spPr>
          <a:xfrm>
            <a:off x="395536" y="5951021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smtClean="0">
                <a:latin typeface="Times New Roman" pitchFamily="18" charset="0"/>
                <a:cs typeface="Times New Roman" pitchFamily="18" charset="0"/>
              </a:rPr>
              <a:t>Reszty dla natężenia ruchu dla wszystkich pojazdów i samochodów osobowych </a:t>
            </a:r>
            <a:r>
              <a:rPr lang="pl-PL" sz="16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dla okresu zimowo-wiosennego</a:t>
            </a:r>
            <a:r>
              <a:rPr lang="pl-PL" sz="1600" smtClean="0">
                <a:latin typeface="Times New Roman" pitchFamily="18" charset="0"/>
                <a:cs typeface="Times New Roman" pitchFamily="18" charset="0"/>
              </a:rPr>
              <a:t> dla pory „dzień” na ul. Krakowskiej</a:t>
            </a:r>
            <a:endParaRPr lang="pl-PL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b="1" smtClean="0"/>
              <a:t>Wyniki pomiarów</a:t>
            </a:r>
            <a:endParaRPr lang="pl-PL" sz="28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D33-F1F6-4EFF-B2B8-90750E717B57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395536" y="5951021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smtClean="0">
                <a:latin typeface="Times New Roman" pitchFamily="18" charset="0"/>
                <a:cs typeface="Times New Roman" pitchFamily="18" charset="0"/>
              </a:rPr>
              <a:t>Hałas wyznaczony za pomocą funkcji regresji uwzględniającej reszty natężenia ruchu oraz hałas empiryczny (L</a:t>
            </a:r>
            <a:r>
              <a:rPr lang="pl-PL" sz="1600" baseline="-25000" smtClean="0">
                <a:latin typeface="Times New Roman" pitchFamily="18" charset="0"/>
                <a:cs typeface="Times New Roman" pitchFamily="18" charset="0"/>
              </a:rPr>
              <a:t>Aeq,T</a:t>
            </a:r>
            <a:r>
              <a:rPr lang="pl-PL" sz="1600" smtClean="0">
                <a:latin typeface="Times New Roman" pitchFamily="18" charset="0"/>
                <a:cs typeface="Times New Roman" pitchFamily="18" charset="0"/>
              </a:rPr>
              <a:t> [dB]) z danych monitoringu </a:t>
            </a:r>
            <a:r>
              <a:rPr lang="pl-PL" sz="16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dla okresu zimowo-wiosennego </a:t>
            </a:r>
            <a:r>
              <a:rPr lang="pl-PL" sz="1600" smtClean="0">
                <a:latin typeface="Times New Roman" pitchFamily="18" charset="0"/>
                <a:cs typeface="Times New Roman" pitchFamily="18" charset="0"/>
              </a:rPr>
              <a:t>dla pory dnia: „dzień” i dla ruchu wszystkich pojazdów na ul. Krakowskiej</a:t>
            </a:r>
            <a:endParaRPr lang="pl-PL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514" y="2060848"/>
            <a:ext cx="848995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2776"/>
            <a:ext cx="6629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smtClean="0"/>
              <a:t>Wnioski</a:t>
            </a:r>
            <a:endParaRPr lang="pl-PL" sz="2800" b="1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D33-F1F6-4EFF-B2B8-90750E717B57}" type="slidenum">
              <a:rPr lang="pl-PL" smtClean="0"/>
              <a:pPr/>
              <a:t>18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179512" y="1412776"/>
            <a:ext cx="871296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l-PL" sz="2000" smtClean="0"/>
              <a:t>W pracy analizowano przebiegi równoważnego poziomu dźwięku rejestrowanego przez dwie stacje monitorujące w latach 2013 – 2015 w zależności od dnia tygodnia i pory dnia tj. z podziałem na: doby, noce, dnie oraz wieczory.</a:t>
            </a:r>
          </a:p>
          <a:p>
            <a:pPr algn="just">
              <a:buFont typeface="Arial" pitchFamily="34" charset="0"/>
              <a:buChar char="•"/>
            </a:pPr>
            <a:endParaRPr lang="pl-PL" sz="1000" smtClean="0"/>
          </a:p>
          <a:p>
            <a:pPr algn="just">
              <a:buFont typeface="Arial" pitchFamily="34" charset="0"/>
              <a:buChar char="•"/>
            </a:pPr>
            <a:r>
              <a:rPr lang="pl-PL" sz="2000" smtClean="0"/>
              <a:t> Wykazano, że równoważny poziom dźwięku przy ulicy Krakowskiej jest o 18 dB większy niż przy ulicy Warszawskiej. </a:t>
            </a:r>
          </a:p>
          <a:p>
            <a:pPr algn="just">
              <a:buFont typeface="Arial" pitchFamily="34" charset="0"/>
              <a:buChar char="•"/>
            </a:pPr>
            <a:endParaRPr lang="pl-PL" sz="1000" smtClean="0"/>
          </a:p>
          <a:p>
            <a:pPr>
              <a:buFont typeface="Arial" pitchFamily="34" charset="0"/>
              <a:buChar char="•"/>
            </a:pPr>
            <a:r>
              <a:rPr lang="pl-PL" sz="2000" smtClean="0"/>
              <a:t>Wykazano również, że równoważny poziom dźwięku w latach od 2011 do 2013 przy ulicy Krakowskiej wzrósł o 4 dB a przy Warszawskiej zmniejszył się o 16 dB.</a:t>
            </a:r>
          </a:p>
          <a:p>
            <a:pPr>
              <a:buFont typeface="Arial" pitchFamily="34" charset="0"/>
              <a:buChar char="•"/>
            </a:pPr>
            <a:endParaRPr lang="pl-PL" sz="1000" smtClean="0"/>
          </a:p>
          <a:p>
            <a:pPr algn="just">
              <a:buFont typeface="Arial" pitchFamily="34" charset="0"/>
              <a:buChar char="•"/>
            </a:pPr>
            <a:r>
              <a:rPr lang="pl-PL" sz="2000" smtClean="0"/>
              <a:t> Analizując rozkłady statystyczne zarejestrowanego równoważnego poziomu dźwięku w latach od 2013 do 2015 dla całej doby wykazano, że istnieją podstawy do odrzucenia hipotezy zerowej o zgodności otrzymanych wyników z rozkładem normalnym. </a:t>
            </a:r>
          </a:p>
          <a:p>
            <a:pPr algn="just">
              <a:buFont typeface="Arial" pitchFamily="34" charset="0"/>
              <a:buChar char="•"/>
            </a:pPr>
            <a:endParaRPr lang="pl-PL" sz="1000" smtClean="0"/>
          </a:p>
          <a:p>
            <a:pPr algn="just">
              <a:buFont typeface="Arial" pitchFamily="34" charset="0"/>
              <a:buChar char="•"/>
            </a:pPr>
            <a:r>
              <a:rPr lang="pl-PL" sz="2000" smtClean="0"/>
              <a:t>Wykazano też, iż w dla niektórych dni tygodnia i określonej pory podstaw takich nie ma. Obliczono, że niepewność standardowa typu A wyników pomiaru równoważnego poziomu dźwięku jest mniejsza od 0,48 dB</a:t>
            </a:r>
            <a:endParaRPr lang="pl-PL"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1143000"/>
          </a:xfrm>
        </p:spPr>
        <p:txBody>
          <a:bodyPr/>
          <a:lstStyle/>
          <a:p>
            <a:r>
              <a:rPr lang="pl-PL" smtClean="0"/>
              <a:t>Dziękuję za uwagę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D33-F1F6-4EFF-B2B8-90750E717B57}" type="slidenum">
              <a:rPr lang="pl-PL" sz="2000" smtClean="0"/>
              <a:pPr/>
              <a:t>19</a:t>
            </a:fld>
            <a:endParaRPr lang="pl-PL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pl-PL" sz="2800" b="1" smtClean="0"/>
              <a:t>Stacje monitorowania hałasu drogowego</a:t>
            </a:r>
            <a:endParaRPr lang="pl-PL" sz="28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D33-F1F6-4EFF-B2B8-90750E717B57}" type="slidenum">
              <a:rPr lang="pl-PL" smtClean="0"/>
              <a:pPr/>
              <a:t>2</a:t>
            </a:fld>
            <a:endParaRPr lang="pl-PL"/>
          </a:p>
        </p:txBody>
      </p:sp>
      <p:pic>
        <p:nvPicPr>
          <p:cNvPr id="5" name="Obraz 4" descr="DSC_0004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2232248" cy="3669284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467544" y="566124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smtClean="0">
                <a:latin typeface="Times New Roman" pitchFamily="18" charset="0"/>
                <a:cs typeface="Times New Roman" pitchFamily="18" charset="0"/>
              </a:rPr>
              <a:t>Położenie stacji pomiarowej hałasu przy ulicy Krakowskiej, w układzie urbanistycznym Kielc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7139" y="1543200"/>
            <a:ext cx="6127500" cy="36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pl-PL" sz="2800" b="1" smtClean="0"/>
              <a:t>Stacje monitorowania hałasu drogowego</a:t>
            </a:r>
            <a:endParaRPr lang="pl-PL" sz="28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D33-F1F6-4EFF-B2B8-90750E717B57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467544" y="5661248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smtClean="0">
                <a:latin typeface="Times New Roman" pitchFamily="18" charset="0"/>
                <a:cs typeface="Times New Roman" pitchFamily="18" charset="0"/>
              </a:rPr>
              <a:t>Położenie stacji pomiarowej hałasu przy ulicy Warszawskiej, w układzie urbanistycznym Kielc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7003500" cy="393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pl-PL" sz="2800" b="1" smtClean="0"/>
              <a:t>Stacje monitorowania hałasu drogowego</a:t>
            </a:r>
            <a:endParaRPr lang="pl-PL" sz="28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D33-F1F6-4EFF-B2B8-90750E717B57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07504" y="1061732"/>
            <a:ext cx="889248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08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Stacje monitorowania hałasu drogowego zawierają: </a:t>
            </a:r>
          </a:p>
          <a:p>
            <a:pPr marL="0" marR="0" lvl="0" indent="1508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indent="150813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l-PL" sz="2400" smtClean="0"/>
              <a:t>SVAN 958A - czterokanałowy cyfrowy mierniki poziomu drgań i dźwięku klasy 1. Zakres częstotliwości pomiarowych zawiera się w przedziale od 0,5 Hz do 20 kHz w zależności od użytego mikrofonu. W przypadku zastosowania mikrofonu pojemnościowego firmy MIKROTECH GEFELL MK 250 prepolaryzowanego 1/2”, w klasie 1, o czułości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r>
              <a:rPr lang="pl-PL" sz="2400" smtClean="0"/>
              <a:t> 50 mV/Pa wraz z przedwzmacniaczem SV 12L zakres ten wynosi od 3,5 Hz do 20 kHz,</a:t>
            </a:r>
          </a:p>
          <a:p>
            <a:pPr lvl="0" indent="150813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pl-PL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indent="150813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l-PL" sz="2400" smtClean="0"/>
              <a:t>WAVETRONIX - cyfrowy radar natężenia ruchu o częstotliwość pracy 245 MHz,</a:t>
            </a:r>
          </a:p>
          <a:p>
            <a:pPr lvl="0" indent="150813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pl-PL" sz="100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indent="1508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2400" smtClean="0"/>
              <a:t>VAISALA WTX 510 - automatyczną stacjię meteorologiczną rejestrującą dane pogodowe</a:t>
            </a:r>
            <a:r>
              <a:rPr lang="pl-PL" sz="240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lang="en-US" sz="240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smtClean="0"/>
              <a:t>Dane pomiarowe</a:t>
            </a:r>
            <a:endParaRPr lang="pl-PL" sz="28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D33-F1F6-4EFF-B2B8-90750E717B57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251520" y="1196753"/>
            <a:ext cx="842493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50813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l-PL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Pomiary przeprowadzano przez całą dobę (24h)</a:t>
            </a:r>
            <a:r>
              <a:rPr lang="en-US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</a:t>
            </a:r>
            <a:endParaRPr lang="pl-PL" sz="240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50813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pl-PL" sz="140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50813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Poziomu dźwięku rejestrowano co</a:t>
            </a:r>
            <a:r>
              <a:rPr lang="en-US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s</a:t>
            </a:r>
            <a:r>
              <a:rPr lang="pl-PL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ekundę</a:t>
            </a:r>
            <a:r>
              <a:rPr lang="en-US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(buf</a:t>
            </a:r>
            <a:r>
              <a:rPr lang="pl-PL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</a:t>
            </a:r>
            <a:r>
              <a:rPr lang="en-US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a </a:t>
            </a:r>
            <a:r>
              <a:rPr lang="pl-PL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wyniki</a:t>
            </a:r>
            <a:r>
              <a:rPr lang="en-US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zapisywano co</a:t>
            </a:r>
            <a:r>
              <a:rPr lang="en-US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minut</a:t>
            </a:r>
            <a:r>
              <a:rPr lang="pl-PL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ę</a:t>
            </a:r>
            <a:r>
              <a:rPr lang="en-US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pl-PL" sz="240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50813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pl-PL" sz="140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50813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l-PL" sz="2400" smtClean="0">
                <a:latin typeface="Times New Roman" pitchFamily="18" charset="0"/>
                <a:cs typeface="Times New Roman" pitchFamily="18" charset="0"/>
              </a:rPr>
              <a:t>Na podstawie zapisanych danych obliczano równoważny poziomu dźwięku dla trzech przedziałów czasowych tj. od 6:00 do 18:00, od 18:00 do 22:00 oraz od 22:00 do 6:00.</a:t>
            </a:r>
            <a:endParaRPr lang="pl-PL" sz="240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98736" y="4005064"/>
            <a:ext cx="7988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Równoważny poziom dźwięku wyznaczano według równania</a:t>
            </a:r>
            <a:r>
              <a:rPr lang="en-US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pl-PL" sz="240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4528622"/>
            <a:ext cx="4045158" cy="844594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51520" y="5120025"/>
            <a:ext cx="847219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Gdzie</a:t>
            </a:r>
            <a:r>
              <a:rPr kumimoji="0" lang="pl-P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l-PL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pl-P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całkowity czas pomiaru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pl-PL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/>
              <a:t> </a:t>
            </a:r>
            <a:r>
              <a:rPr lang="pl-PL" sz="2000" i="1" smtClean="0"/>
              <a:t>p</a:t>
            </a:r>
            <a:r>
              <a:rPr lang="pl-PL" sz="2000" i="1" baseline="-25000" smtClean="0"/>
              <a:t>A</a:t>
            </a:r>
            <a:r>
              <a:rPr lang="pl-PL" sz="2000" smtClean="0"/>
              <a:t> </a:t>
            </a:r>
            <a:r>
              <a:rPr lang="pl-PL" sz="2000" i="1" smtClean="0"/>
              <a:t>- </a:t>
            </a:r>
            <a:r>
              <a:rPr lang="pl-PL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wartość chwilowa ciśnienia akustycznego, skorygowana wg charakterystyki</a:t>
            </a:r>
            <a:br>
              <a:rPr lang="pl-PL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pl-PL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częstotliwościowej A,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p0  - poziom ciśnienia odniesienia (</a:t>
            </a:r>
            <a:r>
              <a:rPr lang="en-GB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 µPa</a:t>
            </a:r>
            <a:r>
              <a:rPr lang="pl-PL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smtClean="0"/>
              <a:t>Wyniki pomiarów</a:t>
            </a:r>
            <a:endParaRPr lang="pl-PL" sz="2800" b="1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D33-F1F6-4EFF-B2B8-90750E717B57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39552" y="5581689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smtClean="0">
                <a:latin typeface="Times New Roman" pitchFamily="18" charset="0"/>
                <a:cs typeface="Times New Roman" pitchFamily="18" charset="0"/>
              </a:rPr>
              <a:t>a) Równoważny poziom dźwięku dla wszystkich dni pomiarowych w roku 2013, w rozbiciu na porę dnia b) odpowiadające im wykresy kwantylowe i histogramy dla danych znormalizowanych, ulica Warszawska</a:t>
            </a:r>
          </a:p>
        </p:txBody>
      </p:sp>
      <p:sp>
        <p:nvSpPr>
          <p:cNvPr id="9" name="Prostokąt 8"/>
          <p:cNvSpPr/>
          <p:nvPr/>
        </p:nvSpPr>
        <p:spPr>
          <a:xfrm>
            <a:off x="467544" y="1124744"/>
            <a:ext cx="4993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mtClean="0"/>
              <a:t>a)					b)</a:t>
            </a:r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70072"/>
            <a:ext cx="3954780" cy="394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2"/>
            <a:ext cx="3954780" cy="394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smtClean="0"/>
              <a:t>Wyniki pomiarów</a:t>
            </a:r>
            <a:endParaRPr lang="pl-PL" sz="2800" b="1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D33-F1F6-4EFF-B2B8-90750E717B57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95536" y="5469031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smtClean="0">
                <a:latin typeface="Times New Roman" pitchFamily="18" charset="0"/>
                <a:cs typeface="Times New Roman" pitchFamily="18" charset="0"/>
              </a:rPr>
              <a:t>a) Równoważny poziom dźwięku dla wszystkich dni pomiarowych w roku 2013, w rozbiciu na porę dnia b) odpowiadające im wykresy kwantylowe i histogramy dla danych znormalizowanych, ulica Krakowska</a:t>
            </a:r>
          </a:p>
        </p:txBody>
      </p:sp>
      <p:sp>
        <p:nvSpPr>
          <p:cNvPr id="9" name="Prostokąt 8"/>
          <p:cNvSpPr/>
          <p:nvPr/>
        </p:nvSpPr>
        <p:spPr>
          <a:xfrm>
            <a:off x="467544" y="1124744"/>
            <a:ext cx="4993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mtClean="0"/>
              <a:t>a)					b)</a:t>
            </a:r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212" y="1570072"/>
            <a:ext cx="3954780" cy="394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684" y="1556792"/>
            <a:ext cx="3954780" cy="394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l-PL" sz="2800" b="1" smtClean="0"/>
              <a:t>Wyniki pomiarów</a:t>
            </a:r>
            <a:endParaRPr lang="pl-PL" sz="28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D33-F1F6-4EFF-B2B8-90750E717B57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251520" y="5301208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smtClean="0">
                <a:latin typeface="Times New Roman" pitchFamily="18" charset="0"/>
                <a:cs typeface="Times New Roman" pitchFamily="18" charset="0"/>
              </a:rPr>
              <a:t>Wykresy pudełkowe równoważnego poziomu dźwięku dla wszystkich dni pomiarowych w roku 2013 z uwzględnieniem pory dnia a) dla ulicy Warszawskiej, b) dla ulicy Krakowskiej</a:t>
            </a:r>
            <a:endParaRPr lang="pl-PL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899592" y="1043444"/>
            <a:ext cx="4334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mtClean="0"/>
              <a:t>a)				     b)</a:t>
            </a:r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954780" cy="394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3954780" cy="394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l-PL" sz="2800" b="1" smtClean="0"/>
              <a:t>Wyniki pomiarów</a:t>
            </a:r>
            <a:endParaRPr lang="pl-PL" sz="28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D33-F1F6-4EFF-B2B8-90750E717B57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07504" y="5661248"/>
            <a:ext cx="89289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2000" smtClean="0">
                <a:latin typeface="Times New Roman" pitchFamily="18" charset="0"/>
                <a:cs typeface="Times New Roman" pitchFamily="18" charset="0"/>
              </a:rPr>
              <a:t>Wartości podstawowych miar statystycznych  wyznaczone dla wszystkich danych pomiarowych dla ulicy Krakowskiej w Kielcach, w roku 2013</a:t>
            </a:r>
            <a:endParaRPr lang="pl-PL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79512" y="3068960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smtClean="0">
                <a:latin typeface="Times New Roman" pitchFamily="18" charset="0"/>
                <a:cs typeface="Times New Roman" pitchFamily="18" charset="0"/>
              </a:rPr>
              <a:t>Wartości podstawowych miar statystycznych  wyznaczone dla wszystkich danych pomiarowych dla ulicy Warszawskiej w Kielcach, w roku 2013</a:t>
            </a:r>
            <a:endParaRPr lang="pl-PL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49" y="1412781"/>
            <a:ext cx="9039225" cy="143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194" y="4166770"/>
            <a:ext cx="8923655" cy="142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3561</TotalTime>
  <Words>851</Words>
  <Application>Microsoft Office PowerPoint</Application>
  <PresentationFormat>Pokaz na ekranie (4:3)</PresentationFormat>
  <Paragraphs>95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     Niepewność pomiarów hałasu drogowego na przykładzie wybranych stacji monitoringu     </vt:lpstr>
      <vt:lpstr>Stacje monitorowania hałasu drogowego</vt:lpstr>
      <vt:lpstr>Stacje monitorowania hałasu drogowego</vt:lpstr>
      <vt:lpstr>Stacje monitorowania hałasu drogowego</vt:lpstr>
      <vt:lpstr>Dane pomiarowe</vt:lpstr>
      <vt:lpstr>Wyniki pomiarów</vt:lpstr>
      <vt:lpstr>Wyniki pomiarów</vt:lpstr>
      <vt:lpstr>Wyniki pomiarów</vt:lpstr>
      <vt:lpstr>Wyniki pomiarów</vt:lpstr>
      <vt:lpstr>Wyniki pomiarów</vt:lpstr>
      <vt:lpstr>Wyniki pomiarów</vt:lpstr>
      <vt:lpstr>Wyniki pomiarów</vt:lpstr>
      <vt:lpstr>Wyniki pomiarów</vt:lpstr>
      <vt:lpstr>Wyniki pomiarów</vt:lpstr>
      <vt:lpstr>Wyniki pomiarów</vt:lpstr>
      <vt:lpstr>Wyniki pomiarów</vt:lpstr>
      <vt:lpstr>Wyniki pomiarów</vt:lpstr>
      <vt:lpstr>Wnioski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metrologiczna sygnałów uzyskanych podczas indykowania silnika ZS</dc:title>
  <dc:creator>abąkowski</dc:creator>
  <cp:lastModifiedBy>St. Flaga</cp:lastModifiedBy>
  <cp:revision>819</cp:revision>
  <dcterms:created xsi:type="dcterms:W3CDTF">2012-12-08T08:59:01Z</dcterms:created>
  <dcterms:modified xsi:type="dcterms:W3CDTF">2016-09-22T07:42:46Z</dcterms:modified>
</cp:coreProperties>
</file>