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67" r:id="rId6"/>
    <p:sldId id="260" r:id="rId7"/>
    <p:sldId id="268" r:id="rId8"/>
    <p:sldId id="261" r:id="rId9"/>
    <p:sldId id="262" r:id="rId10"/>
    <p:sldId id="263" r:id="rId11"/>
    <p:sldId id="264" r:id="rId12"/>
    <p:sldId id="266" r:id="rId13"/>
    <p:sldId id="265" r:id="rId14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Marszalik" initials="D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29"/>
  </p:normalViewPr>
  <p:slideViewPr>
    <p:cSldViewPr>
      <p:cViewPr varScale="1">
        <p:scale>
          <a:sx n="80" d="100"/>
          <a:sy n="80" d="100"/>
        </p:scale>
        <p:origin x="-102" y="-228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89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56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E8C6-468F-4D3D-88E3-D9A2FE38901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5071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AA75-2C27-49C0-8CB3-62D1BF09D26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785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5973-F266-4EEC-8758-D33BA130793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8342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CEEC-57E2-483B-8F54-EA63223DC30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0904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B181-D8AA-4BA2-B142-42D3864DF55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0307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833B-F200-4D89-8D20-2584A9B230A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0141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5EA2-029A-49F7-B10F-28908C2E88F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1673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4F9D-A9F5-4258-9243-924FD8CDCEC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3793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C108-F4DB-4256-8F2C-67F04F391D6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8118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E832-DE61-4083-824E-2E916C7A7F5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5698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A38F-2D08-46F5-B87B-511515D24DA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277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C8D4-A50D-44B3-A571-CCE05239CB6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0510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E530-88E8-4E81-A535-BFCBFA93FE0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8106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2FD82-3254-4913-A6C7-235FC6EA15A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2393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F0EB-41BB-4069-ABAC-354D6927F4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7883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58C5-A2FC-48DF-B337-BAFACC609C4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116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1B8A-0CC5-490D-AAE1-0336EFF5EB3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3985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A8C1-A847-4109-9B1C-A663682E629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9762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F764-FDF1-4F6F-A825-DF8835BAEE1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454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9504-9377-4D27-ADC8-B469A19445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2396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5CF8C-661F-4358-89AF-92C11CB3F91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5945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CB5B-5CB6-489B-B497-5C3B9788F7F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696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pl-PL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pl-PL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pl-PL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pPr>
              <a:defRPr/>
            </a:pPr>
            <a:fld id="{4930C806-F66A-4C79-94BA-E812954EC1F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pPr>
              <a:defRPr/>
            </a:pPr>
            <a:fld id="{3E8C029C-9EB4-49B9-906F-FB6D9AE4E11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1905000" y="3657600"/>
            <a:ext cx="84039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r>
              <a:rPr lang="pl-PL" b="1" dirty="0"/>
              <a:t>Realizacja sprzężenia od siły w układzie sterowania robotem do zastosowań neurochirurgicznych</a:t>
            </a:r>
            <a:endParaRPr lang="en-US" altLang="pl-PL" sz="3200" dirty="0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5052318" y="6968088"/>
            <a:ext cx="20976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pl-PL" altLang="pl-PL" sz="1600" dirty="0">
                <a:solidFill>
                  <a:srgbClr val="808080"/>
                </a:solidFill>
              </a:rPr>
              <a:t>Wieliczka, 26.09.2016</a:t>
            </a:r>
            <a:endParaRPr lang="en-US" altLang="pl-PL" sz="1600" dirty="0">
              <a:solidFill>
                <a:srgbClr val="80808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505316" y="5794474"/>
            <a:ext cx="31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Dorota Marszalik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648" y="321866"/>
            <a:ext cx="9085262" cy="1260475"/>
          </a:xfrm>
        </p:spPr>
        <p:txBody>
          <a:bodyPr/>
          <a:lstStyle/>
          <a:p>
            <a:r>
              <a:rPr lang="pl-PL" sz="3200" dirty="0"/>
              <a:t>Generowanie siły na urządzeniu haptycznym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966" y="1546001"/>
            <a:ext cx="3433322" cy="3591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r="21271" b="9815"/>
          <a:stretch/>
        </p:blipFill>
        <p:spPr bwMode="auto">
          <a:xfrm>
            <a:off x="5417690" y="1853192"/>
            <a:ext cx="4862818" cy="306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949844" y="509588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Rys. 6. Układy współrzędnych robota i zadajnika haptycznego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940754" y="6157416"/>
            <a:ext cx="8440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>
                <a:solidFill>
                  <a:schemeClr val="tx1"/>
                </a:solidFill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</a:rPr>
              <a:t>R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</a:rPr>
              <a:t>H</a:t>
            </a:r>
            <a:r>
              <a:rPr lang="pl-PL" sz="1600" baseline="-250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– układy główne zadajnika haptycznego i robota</a:t>
            </a:r>
          </a:p>
          <a:p>
            <a:r>
              <a:rPr lang="pl-PL" sz="1600" dirty="0">
                <a:solidFill>
                  <a:schemeClr val="tx1"/>
                </a:solidFill>
              </a:rPr>
              <a:t>u</a:t>
            </a:r>
            <a:r>
              <a:rPr lang="pl-PL" sz="1600" baseline="-25000" dirty="0">
                <a:solidFill>
                  <a:schemeClr val="tx1"/>
                </a:solidFill>
              </a:rPr>
              <a:t>R0</a:t>
            </a:r>
            <a:r>
              <a:rPr lang="pl-PL" sz="1600" dirty="0">
                <a:solidFill>
                  <a:schemeClr val="tx1"/>
                </a:solidFill>
              </a:rPr>
              <a:t>, u</a:t>
            </a:r>
            <a:r>
              <a:rPr lang="pl-PL" sz="1600" baseline="-25000" dirty="0">
                <a:solidFill>
                  <a:schemeClr val="tx1"/>
                </a:solidFill>
              </a:rPr>
              <a:t>H0 </a:t>
            </a:r>
            <a:r>
              <a:rPr lang="pl-PL" sz="1600" dirty="0">
                <a:solidFill>
                  <a:schemeClr val="tx1"/>
                </a:solidFill>
              </a:rPr>
              <a:t>– układy początkowe zadajnika haptycznego i robota</a:t>
            </a:r>
          </a:p>
          <a:p>
            <a:r>
              <a:rPr lang="pl-PL" sz="1600" dirty="0" err="1">
                <a:solidFill>
                  <a:schemeClr val="tx1"/>
                </a:solidFill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</a:rPr>
              <a:t>T</a:t>
            </a:r>
            <a:r>
              <a:rPr lang="pl-PL" sz="1600" baseline="-250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– układ narzędzia chirurgicznego</a:t>
            </a:r>
          </a:p>
          <a:p>
            <a:r>
              <a:rPr lang="pl-PL" sz="1600" dirty="0" err="1">
                <a:solidFill>
                  <a:schemeClr val="tx1"/>
                </a:solidFill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</a:rPr>
              <a:t>E</a:t>
            </a:r>
            <a:r>
              <a:rPr lang="pl-PL" sz="1600" dirty="0">
                <a:solidFill>
                  <a:schemeClr val="tx1"/>
                </a:solidFill>
              </a:rPr>
              <a:t> – układy zadajnika</a:t>
            </a:r>
          </a:p>
        </p:txBody>
      </p:sp>
    </p:spTree>
    <p:extLst>
      <p:ext uri="{BB962C8B-B14F-4D97-AF65-F5344CB8AC3E}">
        <p14:creationId xmlns:p14="http://schemas.microsoft.com/office/powerpoint/2010/main" val="59684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648" y="321866"/>
            <a:ext cx="9085262" cy="1260475"/>
          </a:xfrm>
        </p:spPr>
        <p:txBody>
          <a:bodyPr/>
          <a:lstStyle/>
          <a:p>
            <a:r>
              <a:rPr lang="pl-PL" sz="3200" dirty="0"/>
              <a:t>Generowanie siły na urządzeniu haptycznym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918" y="1618010"/>
            <a:ext cx="2574992" cy="2693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r="21271" b="9815"/>
          <a:stretch/>
        </p:blipFill>
        <p:spPr bwMode="auto">
          <a:xfrm>
            <a:off x="1019869" y="4426322"/>
            <a:ext cx="3647114" cy="2299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91116" y="6840287"/>
            <a:ext cx="474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Rys. 6. Układy współrzędnych robota i zadajnika haptycznego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6492478" y="2111613"/>
                <a:ext cx="2103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78" y="2111613"/>
                <a:ext cx="2103243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5190315" y="2688185"/>
                <a:ext cx="45631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15" y="2688185"/>
                <a:ext cx="4563108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6564486" y="3327606"/>
                <a:ext cx="19830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486" y="3327606"/>
                <a:ext cx="1983043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5556374" y="3954204"/>
                <a:ext cx="39494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𝑅𝐻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74" y="3954204"/>
                <a:ext cx="3949414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585515"/>
                  </p:ext>
                </p:extLst>
              </p:nvPr>
            </p:nvGraphicFramePr>
            <p:xfrm>
              <a:off x="4764286" y="4970358"/>
              <a:ext cx="5819180" cy="176022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xmlns="" val="2984851900"/>
                        </a:ext>
                      </a:extLst>
                    </a:gridCol>
                    <a:gridCol w="356996">
                      <a:extLst>
                        <a:ext uri="{9D8B030D-6E8A-4147-A177-3AD203B41FA5}">
                          <a16:colId xmlns:a16="http://schemas.microsoft.com/office/drawing/2014/main" xmlns="" val="1568965650"/>
                        </a:ext>
                      </a:extLst>
                    </a:gridCol>
                    <a:gridCol w="4166040">
                      <a:extLst>
                        <a:ext uri="{9D8B030D-6E8A-4147-A177-3AD203B41FA5}">
                          <a16:colId xmlns:a16="http://schemas.microsoft.com/office/drawing/2014/main" xmlns="" val="13643842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252095" algn="r"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2540" algn="just">
                            <a:spcAft>
                              <a:spcPts val="200"/>
                            </a:spcAft>
                          </a:pPr>
                          <a:r>
                            <a:rPr lang="pl-PL" sz="16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siła działająca na końcówkę narzędzia chirurgicznego w układzie </a:t>
                          </a:r>
                          <a:r>
                            <a:rPr lang="pl-PL" sz="16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endParaRPr lang="pl-PL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xmlns="" val="26069300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252095" algn="r"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2540" algn="just">
                            <a:spcAft>
                              <a:spcPts val="2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siła generowana na końcówce zadajnika w układzie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xmlns="" val="32101552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252095" algn="r"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𝑇𝐸</m:t>
                                    </m:r>
                                  </m:sub>
                                </m:sSub>
                                <m:r>
                                  <a:rPr lang="pl-PL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pl-PL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𝐻𝐻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indent="252095" algn="r"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pl-PL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𝑇𝑅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𝑇𝐻</m:t>
                                    </m:r>
                                    <m:r>
                                      <a:rPr lang="pl-PL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3810" algn="just">
                            <a:spcAft>
                              <a:spcPts val="4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macierz transformacji pomiędzy układami odpowiednio: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xmlns="" val="1849257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585515"/>
                  </p:ext>
                </p:extLst>
              </p:nvPr>
            </p:nvGraphicFramePr>
            <p:xfrm>
              <a:off x="4764286" y="4970358"/>
              <a:ext cx="5819180" cy="176022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2984851900"/>
                        </a:ext>
                      </a:extLst>
                    </a:gridCol>
                    <a:gridCol w="356996">
                      <a:extLst>
                        <a:ext uri="{9D8B030D-6E8A-4147-A177-3AD203B41FA5}">
                          <a16:colId xmlns:a16="http://schemas.microsoft.com/office/drawing/2014/main" val="1568965650"/>
                        </a:ext>
                      </a:extLst>
                    </a:gridCol>
                    <a:gridCol w="4166040">
                      <a:extLst>
                        <a:ext uri="{9D8B030D-6E8A-4147-A177-3AD203B41FA5}">
                          <a16:colId xmlns:a16="http://schemas.microsoft.com/office/drawing/2014/main" val="1364384290"/>
                        </a:ext>
                      </a:extLst>
                    </a:gridCol>
                  </a:tblGrid>
                  <a:tr h="5054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0" marR="68580" marT="0" marB="17780" anchor="ctr">
                        <a:blipFill>
                          <a:blip r:embed="rId8"/>
                          <a:stretch>
                            <a:fillRect l="-469" t="-12048" r="-350704" b="-26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2540" algn="just">
                            <a:spcAft>
                              <a:spcPts val="200"/>
                            </a:spcAft>
                          </a:pPr>
                          <a:r>
                            <a:rPr lang="pl-PL" sz="16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siła działająca na końcówkę narzędzia chirurgicznego w układzie </a:t>
                          </a:r>
                          <a:r>
                            <a:rPr lang="pl-PL" sz="16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="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endParaRPr lang="pl-PL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val="2606930086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0" marR="68580" marT="0" marB="17780" anchor="ctr">
                        <a:blipFill>
                          <a:blip r:embed="rId8"/>
                          <a:stretch>
                            <a:fillRect l="-469" t="-110714" r="-350704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2540" algn="just">
                            <a:spcAft>
                              <a:spcPts val="2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siła generowana na końcówce zadajnika w układzie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val="3210155258"/>
                      </a:ext>
                    </a:extLst>
                  </a:tr>
                  <a:tr h="74930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0" marR="68580" marT="0" marB="17780" anchor="ctr">
                        <a:blipFill>
                          <a:blip r:embed="rId8"/>
                          <a:stretch>
                            <a:fillRect l="-469" t="-143902" r="-350704" b="-13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52095" algn="ctr">
                            <a:spcAft>
                              <a:spcPts val="2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–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/>
                    </a:tc>
                    <a:tc>
                      <a:txBody>
                        <a:bodyPr/>
                        <a:lstStyle/>
                        <a:p>
                          <a:pPr indent="3810" algn="just">
                            <a:spcAft>
                              <a:spcPts val="400"/>
                            </a:spcAft>
                          </a:pP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macierz transformacji pomiędzy układami odpowiednio: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R0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, </a:t>
                          </a:r>
                          <a:r>
                            <a:rPr lang="pl-PL" sz="16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u</a:t>
                          </a:r>
                          <a:r>
                            <a:rPr lang="pl-PL" sz="16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T</a:t>
                          </a:r>
                          <a:r>
                            <a:rPr lang="pl-PL" sz="16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i u</a:t>
                          </a:r>
                          <a:r>
                            <a:rPr lang="pl-PL" sz="160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H0</a:t>
                          </a:r>
                          <a:endParaRPr lang="pl-PL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0" marR="68580" marT="0" marB="17780" anchor="ctr"/>
                    </a:tc>
                    <a:extLst>
                      <a:ext uri="{0D108BD9-81ED-4DB2-BD59-A6C34878D82A}">
                        <a16:rowId xmlns:a16="http://schemas.microsoft.com/office/drawing/2014/main" val="18492578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841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Podsumowanie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41822" y="1834034"/>
            <a:ext cx="8723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Wykorzystanie robotów do wspomagania operacji neurochirurgicznych może przyczynić się do usprawnienia ich przeprowadzania</a:t>
            </a:r>
          </a:p>
          <a:p>
            <a:pPr marL="342900" indent="-342900" algn="just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Dzięki zastosowaniu sprzężenia od siły możliwe jest odtworzenie na zadajniku trzymanym przez chirurga siły działającej na narzędzie chirurgiczne zamontowane na ramieniu robota</a:t>
            </a:r>
          </a:p>
          <a:p>
            <a:pPr marL="342900" indent="-342900" algn="just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Realizacja sprzężenia od siły zapewnia większy komfort chirurgowi przeprowadzającemu zabieg, a także zwiększa bezpieczeństwo pacjenta </a:t>
            </a:r>
          </a:p>
          <a:p>
            <a:pPr marL="342900" indent="-342900" algn="just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Omówiono tor sprzężenia od siły oraz budowę czujnika mierzącego siłę działającą na końcówkę narzędzia chirurgicznego zamontowanego na ramieniu robota</a:t>
            </a:r>
          </a:p>
          <a:p>
            <a:pPr marL="342900" indent="-342900" algn="just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Przedstawiono przekształcenia matematyczne pozwalające na obliczenie siły reakcji generowanej zadajniku haptycznym</a:t>
            </a:r>
          </a:p>
        </p:txBody>
      </p:sp>
    </p:spTree>
    <p:extLst>
      <p:ext uri="{BB962C8B-B14F-4D97-AF65-F5344CB8AC3E}">
        <p14:creationId xmlns:p14="http://schemas.microsoft.com/office/powerpoint/2010/main" val="336538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404246" y="89793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Plan Prezentacji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27982" y="2050058"/>
            <a:ext cx="76387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Wprowadzenie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Opis stanowiska laboratoryjnego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Tor pomiarowy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Budowa i działanie czujnika siły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Generowanie siły na urządzeniu haptycznym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</a:rPr>
              <a:t>Podsumowanie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3834"/>
            <a:ext cx="9085262" cy="1260475"/>
          </a:xfrm>
        </p:spPr>
        <p:txBody>
          <a:bodyPr/>
          <a:lstStyle/>
          <a:p>
            <a:r>
              <a:rPr lang="pl-PL" sz="3200" dirty="0"/>
              <a:t>Wprowadzenie</a:t>
            </a:r>
          </a:p>
        </p:txBody>
      </p:sp>
      <p:sp>
        <p:nvSpPr>
          <p:cNvPr id="8" name="Elipsa 6"/>
          <p:cNvSpPr/>
          <p:nvPr/>
        </p:nvSpPr>
        <p:spPr bwMode="auto">
          <a:xfrm>
            <a:off x="947738" y="1351582"/>
            <a:ext cx="6121400" cy="3506788"/>
          </a:xfrm>
          <a:prstGeom prst="ellipse">
            <a:avLst/>
          </a:prstGeom>
          <a:solidFill>
            <a:srgbClr val="FFABAB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>
            <a:spAutoFit/>
          </a:bodyPr>
          <a:lstStyle/>
          <a:p>
            <a:pPr eaLnBrk="1"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451918" y="2097459"/>
            <a:ext cx="56165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144" tIns="52144" rIns="52144" bIns="52144"/>
          <a:lstStyle>
            <a:lvl1pPr marL="390525" indent="-39052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»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87413" indent="-366713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–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89063" indent="-34607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•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73263" indent="-40957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–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606675" indent="-520700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»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sz="1500" kern="0" dirty="0"/>
              <a:t>Problemy neurochirurgii: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kern="0" dirty="0"/>
              <a:t>Ograniczona widoczność, szczególnie w przypadku guzów położonych w głębszych partiach mózgu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kern="0" dirty="0"/>
              <a:t>Wymagana duża precyzja ruchów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kern="0" dirty="0"/>
              <a:t>Duże ryzyko uszkodzenia mózgu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kern="0" dirty="0"/>
              <a:t>Konieczność użycia metod pozwalających na lokalizację narzędzia przy pomocy obrazowania medycznego</a:t>
            </a:r>
          </a:p>
          <a:p>
            <a:pPr>
              <a:defRPr/>
            </a:pPr>
            <a:endParaRPr lang="pl-PL" altLang="pl-PL" sz="2400" dirty="0"/>
          </a:p>
        </p:txBody>
      </p:sp>
      <p:sp>
        <p:nvSpPr>
          <p:cNvPr id="10" name="Elipsa 1"/>
          <p:cNvSpPr/>
          <p:nvPr/>
        </p:nvSpPr>
        <p:spPr bwMode="auto">
          <a:xfrm>
            <a:off x="4512766" y="3996541"/>
            <a:ext cx="6119813" cy="3506787"/>
          </a:xfrm>
          <a:prstGeom prst="ellipse">
            <a:avLst/>
          </a:prstGeom>
          <a:solidFill>
            <a:srgbClr val="99FF99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>
            <a:spAutoFit/>
          </a:bodyPr>
          <a:lstStyle/>
          <a:p>
            <a:pPr eaLnBrk="1"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5628382" y="4426322"/>
            <a:ext cx="59769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144" tIns="52144" rIns="52144" bIns="52144"/>
          <a:lstStyle>
            <a:lvl1pPr marL="390525" indent="-39052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»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87413" indent="-366713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–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89063" indent="-34607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•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973263" indent="-409575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–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606675" indent="-520700" algn="l" defTabSz="1042988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Char char="»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sz="1500" dirty="0"/>
              <a:t>Zalety zastosowania robotów: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Zwiększenie precyzji prowadzenia narzędzia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Poprawa bezpieczeństwa pacjenta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Zmniejszenie inwazyjności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Możliwość zdalnego sterowania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Możliwość odfiltrowywania drgań ręki chirurga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Akwizycja ruchów – wirtualny trening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500" dirty="0"/>
              <a:t>Możliwość wizualizacji w czasie operacji </a:t>
            </a:r>
          </a:p>
        </p:txBody>
      </p:sp>
    </p:spTree>
    <p:extLst>
      <p:ext uri="{BB962C8B-B14F-4D97-AF65-F5344CB8AC3E}">
        <p14:creationId xmlns:p14="http://schemas.microsoft.com/office/powerpoint/2010/main" val="307905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Stanowisk badawcze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1436" r="12588" b="25391"/>
          <a:stretch/>
        </p:blipFill>
        <p:spPr bwMode="auto">
          <a:xfrm>
            <a:off x="576064" y="1736376"/>
            <a:ext cx="10092878" cy="433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63460" y="6248008"/>
            <a:ext cx="4161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Rys. 1. Budowa stanowiska laboratoryjnego</a:t>
            </a:r>
          </a:p>
        </p:txBody>
      </p:sp>
    </p:spTree>
    <p:extLst>
      <p:ext uri="{BB962C8B-B14F-4D97-AF65-F5344CB8AC3E}">
        <p14:creationId xmlns:p14="http://schemas.microsoft.com/office/powerpoint/2010/main" val="300723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257698"/>
            <a:ext cx="9085262" cy="1260475"/>
          </a:xfrm>
        </p:spPr>
        <p:txBody>
          <a:bodyPr/>
          <a:lstStyle/>
          <a:p>
            <a:r>
              <a:rPr lang="pl-PL" sz="3200" dirty="0"/>
              <a:t>Główny tor pomiarowy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633615" y="6248008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Rys. 2. Schemat głównego toru pomiarowego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451918" y="1897331"/>
            <a:ext cx="5112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pl-PL" sz="1800" dirty="0"/>
              <a:t>Główne zadania: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Sterowanie pozycją narzędzia chirurgicznego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Realizacja sprzężenia od siły</a:t>
            </a: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/>
          <a:stretch/>
        </p:blipFill>
        <p:spPr>
          <a:xfrm>
            <a:off x="873127" y="3274194"/>
            <a:ext cx="9795815" cy="2414709"/>
          </a:xfrm>
        </p:spPr>
      </p:pic>
    </p:spTree>
    <p:extLst>
      <p:ext uri="{BB962C8B-B14F-4D97-AF65-F5344CB8AC3E}">
        <p14:creationId xmlns:p14="http://schemas.microsoft.com/office/powerpoint/2010/main" val="4640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918" y="1906042"/>
            <a:ext cx="8208912" cy="4538663"/>
          </a:xfrm>
        </p:spPr>
        <p:txBody>
          <a:bodyPr/>
          <a:lstStyle/>
          <a:p>
            <a:pPr marL="0" indent="0" algn="just">
              <a:spcAft>
                <a:spcPts val="400"/>
              </a:spcAft>
              <a:buNone/>
            </a:pPr>
            <a:r>
              <a:rPr lang="pl-PL" sz="1800" dirty="0"/>
              <a:t>Cele zastosowania sprzężenia od siły w systemie robotycznym do zastosowań w neurochirurgii: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Odtworzenie na zadajniku haptycznym siły działającej na końcówkę narzędzia chirurgicznego zamontowanego na ramieniu robota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Zapewnienie chirurgowi możliwości wyczucia kształtu i twardości materiału (tkanki) podczas kontaktu narzędzia z tym materiałem (tkanką)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Poprawa bezpieczeństwa pacjenta w czasie operacji poprzez określenie obszarów zabronionych, w których nie powinno się znaleźć narzędzie chirurgiczne i generowanie dużej siły reakcji na zadajniku haptycznym </a:t>
            </a:r>
            <a:br>
              <a:rPr lang="pl-PL" sz="1800" dirty="0"/>
            </a:br>
            <a:r>
              <a:rPr lang="pl-PL" sz="1800" dirty="0"/>
              <a:t>w przypadku próby przesunięcia narzędzia do tych obszarów</a:t>
            </a:r>
          </a:p>
          <a:p>
            <a:pPr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Zapewnienie chirurgowi podczas wykonywania operacji większego komfortu niż w przypadku operacji wykonywanej przy pomocy systemu robotycznego bez sprzężenia od siły 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Zastosowanie sprzężenia od siły</a:t>
            </a:r>
          </a:p>
        </p:txBody>
      </p:sp>
    </p:spTree>
    <p:extLst>
      <p:ext uri="{BB962C8B-B14F-4D97-AF65-F5344CB8AC3E}">
        <p14:creationId xmlns:p14="http://schemas.microsoft.com/office/powerpoint/2010/main" val="287546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Sprzężenie od siły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15914" y="1611094"/>
            <a:ext cx="5112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pl-PL" sz="1800" dirty="0"/>
              <a:t>Główne zadania: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Pomiar siły na narzędziu robota</a:t>
            </a:r>
          </a:p>
          <a:p>
            <a:pPr marL="342900" indent="-342900"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sz="1800" dirty="0"/>
              <a:t>Generowanie siły na urządzeniu haptyczny</a:t>
            </a:r>
            <a:r>
              <a:rPr lang="pl-PL" sz="1600" dirty="0"/>
              <a:t>,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b="54521"/>
          <a:stretch/>
        </p:blipFill>
        <p:spPr bwMode="auto">
          <a:xfrm>
            <a:off x="893382" y="3274194"/>
            <a:ext cx="9753600" cy="2103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72198" y="5831378"/>
            <a:ext cx="284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Rys. 3. Tor sprzężenia od siły</a:t>
            </a:r>
          </a:p>
        </p:txBody>
      </p:sp>
    </p:spTree>
    <p:extLst>
      <p:ext uri="{BB962C8B-B14F-4D97-AF65-F5344CB8AC3E}">
        <p14:creationId xmlns:p14="http://schemas.microsoft.com/office/powerpoint/2010/main" val="211131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Czujnik siły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233875" y="1652265"/>
            <a:ext cx="4446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dirty="0"/>
              <a:t>3 tensometryczne czujniki siły: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Pomiar siły w 1 kierunku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Kąt między czujnikami 120°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Zakres pomiaru: -50 - 50N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Stała K: 2 </a:t>
            </a:r>
            <a:r>
              <a:rPr lang="pl-PL" sz="1800" dirty="0" err="1"/>
              <a:t>mV</a:t>
            </a:r>
            <a:r>
              <a:rPr lang="pl-PL" sz="1800" dirty="0"/>
              <a:t>/V +/-2%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Tolerancja zera: 2 %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Błąd liniowości: 0.1%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Rezystancja wejściowa Ω: 350 ± 10 %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Rezystancja wyjścia : 350 Ω ± 5%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Napięcie zasilania: nominalne 10V, 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 maksymalne 15V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Temperatura pracy:  0 - 60 °C, 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22231" r="32077" b="27347"/>
          <a:stretch/>
        </p:blipFill>
        <p:spPr bwMode="auto">
          <a:xfrm>
            <a:off x="1019870" y="1546002"/>
            <a:ext cx="4770876" cy="276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1" y="4259699"/>
            <a:ext cx="3133009" cy="21108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0" y="4723808"/>
            <a:ext cx="1679916" cy="161801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737872" y="6583994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Rys. 4. Widok czujnika siły</a:t>
            </a:r>
          </a:p>
        </p:txBody>
      </p:sp>
    </p:spTree>
    <p:extLst>
      <p:ext uri="{BB962C8B-B14F-4D97-AF65-F5344CB8AC3E}">
        <p14:creationId xmlns:p14="http://schemas.microsoft.com/office/powerpoint/2010/main" val="313288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688" y="321866"/>
            <a:ext cx="9085262" cy="1260475"/>
          </a:xfrm>
        </p:spPr>
        <p:txBody>
          <a:bodyPr/>
          <a:lstStyle/>
          <a:p>
            <a:r>
              <a:rPr lang="pl-PL" sz="3200" dirty="0"/>
              <a:t>Obliczanie siły działającej na narzędzie </a:t>
            </a:r>
            <a:br>
              <a:rPr lang="pl-PL" sz="3200" dirty="0"/>
            </a:br>
            <a:r>
              <a:rPr lang="pl-PL" sz="3200" dirty="0"/>
              <a:t>zamontowane na ramieniu robota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3811393" y="1969591"/>
                <a:ext cx="1874295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𝑧𝑇</m:t>
                              </m:r>
                            </m:sub>
                          </m:sSub>
                        </m:e>
                      </m:acc>
                      <m:r>
                        <a:rPr lang="pl-PL" sz="16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l-PL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l-PL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93" y="1969591"/>
                <a:ext cx="1874295" cy="3684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3697803" y="2689671"/>
                <a:ext cx="2101473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acc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l-PL" sz="1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l-PL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03" y="2689671"/>
                <a:ext cx="2101473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922126" y="5453434"/>
                <a:ext cx="5778533" cy="1277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𝑥𝑇</m:t>
                                    </m:r>
                                  </m:sub>
                                </m:sSub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l-PL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func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pl-PL" sz="1600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𝑦𝑇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pl-PL" sz="1600" i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pl-PL" sz="1600" b="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pl-PL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pl-PL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l-PL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l-PL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pl-PL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den>
                                            </m:f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  <m:r>
                                          <a:rPr lang="pl-PL" sz="1600" i="0">
                                            <a:latin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func>
                                          <m:func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pl-PL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func>
                                              <m:funcPr>
                                                <m:ctrlPr>
                                                  <a:rPr lang="pl-PL" sz="1600" i="1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pl-PL" sz="1600" i="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pl-PL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pl-PL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  <m:r>
                                                      <a:rPr lang="pl-PL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pl-PL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fName>
                                          <m:e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l-PL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600" i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pl-PL" sz="1600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𝑧𝑇</m:t>
                                    </m:r>
                                  </m:sub>
                                </m:sSub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l-PL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26" y="5453434"/>
                <a:ext cx="5778533" cy="1277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70" y="1920450"/>
            <a:ext cx="3243072" cy="5026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1163886" y="4215504"/>
                <a:ext cx="6480720" cy="786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l-PL" sz="16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𝑦𝑇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𝑥𝑇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l-PL" sz="16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l-PL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l-PL" sz="1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l-PL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l-PL" sz="1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l-PL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l-PL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pl-PL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l-PL" sz="1600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86" y="4215504"/>
                <a:ext cx="6480720" cy="786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3266563" y="3502084"/>
                <a:ext cx="297857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pl-P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pl-P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pl-PL" sz="16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pl-P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l-PL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pl-P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pl-PL" sz="1600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563" y="3502084"/>
                <a:ext cx="2978572" cy="276166"/>
              </a:xfrm>
              <a:prstGeom prst="rect">
                <a:avLst/>
              </a:prstGeom>
              <a:blipFill>
                <a:blip r:embed="rId7"/>
                <a:stretch>
                  <a:fillRect l="-2459" t="-10870" r="-410" b="-434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6469812" y="7090913"/>
            <a:ext cx="429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Rys. 5. Rozkład sił działających na narzędzie</a:t>
            </a:r>
          </a:p>
        </p:txBody>
      </p:sp>
    </p:spTree>
    <p:extLst>
      <p:ext uri="{BB962C8B-B14F-4D97-AF65-F5344CB8AC3E}">
        <p14:creationId xmlns:p14="http://schemas.microsoft.com/office/powerpoint/2010/main" val="23478368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972</Words>
  <Application>Microsoft Office PowerPoint</Application>
  <PresentationFormat>Niestandardowy</PresentationFormat>
  <Paragraphs>92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Blank Presentation</vt:lpstr>
      <vt:lpstr>Blank Presentation - Default</vt:lpstr>
      <vt:lpstr>Prezentacja programu PowerPoint</vt:lpstr>
      <vt:lpstr>Prezentacja programu PowerPoint</vt:lpstr>
      <vt:lpstr>Wprowadzenie</vt:lpstr>
      <vt:lpstr>Stanowisk badawcze</vt:lpstr>
      <vt:lpstr>Główny tor pomiarowy</vt:lpstr>
      <vt:lpstr>Zastosowanie sprzężenia od siły</vt:lpstr>
      <vt:lpstr>Sprzężenie od siły</vt:lpstr>
      <vt:lpstr>Czujnik siły</vt:lpstr>
      <vt:lpstr>Obliczanie siły działającej na narzędzie  zamontowane na ramieniu robota</vt:lpstr>
      <vt:lpstr>Generowanie siły na urządzeniu haptycznym</vt:lpstr>
      <vt:lpstr>Generowanie siły na urządzeniu haptycznym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Dorota Marszalik</dc:creator>
  <cp:lastModifiedBy>St. Flaga</cp:lastModifiedBy>
  <cp:revision>35</cp:revision>
  <dcterms:modified xsi:type="dcterms:W3CDTF">2016-09-22T07:43:02Z</dcterms:modified>
</cp:coreProperties>
</file>