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61" r:id="rId3"/>
    <p:sldId id="263" r:id="rId4"/>
    <p:sldId id="265" r:id="rId5"/>
    <p:sldId id="266" r:id="rId6"/>
    <p:sldId id="264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92" r:id="rId17"/>
    <p:sldId id="293" r:id="rId18"/>
    <p:sldId id="294" r:id="rId19"/>
    <p:sldId id="277" r:id="rId20"/>
    <p:sldId id="280" r:id="rId21"/>
    <p:sldId id="281" r:id="rId22"/>
    <p:sldId id="278" r:id="rId23"/>
    <p:sldId id="279" r:id="rId24"/>
    <p:sldId id="282" r:id="rId25"/>
    <p:sldId id="283" r:id="rId26"/>
    <p:sldId id="284" r:id="rId27"/>
    <p:sldId id="285" r:id="rId28"/>
    <p:sldId id="286" r:id="rId29"/>
    <p:sldId id="287" r:id="rId30"/>
    <p:sldId id="290" r:id="rId31"/>
    <p:sldId id="297" r:id="rId32"/>
    <p:sldId id="295" r:id="rId33"/>
    <p:sldId id="296" r:id="rId34"/>
    <p:sldId id="288" r:id="rId35"/>
    <p:sldId id="291" r:id="rId3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0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pl-PL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pl-PL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pl-PL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7CD2927-E7B0-430A-8419-BF99D7D5D4D2}" type="slidenum">
              <a:rPr lang="en-GB" altLang="pl-PL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3487388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pl-PL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pl-PL"/>
          </a:p>
        </p:txBody>
      </p:sp>
      <p:sp>
        <p:nvSpPr>
          <p:cNvPr id="378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noProof="0" smtClean="0"/>
              <a:t>Kliknij, aby edytować style wzorca tekstu</a:t>
            </a:r>
          </a:p>
          <a:p>
            <a:pPr lvl="1"/>
            <a:r>
              <a:rPr lang="en-GB" altLang="pl-PL" noProof="0" smtClean="0"/>
              <a:t>Drugi poziom</a:t>
            </a:r>
          </a:p>
          <a:p>
            <a:pPr lvl="2"/>
            <a:r>
              <a:rPr lang="en-GB" altLang="pl-PL" noProof="0" smtClean="0"/>
              <a:t>Trzeci poziom</a:t>
            </a:r>
          </a:p>
          <a:p>
            <a:pPr lvl="3"/>
            <a:r>
              <a:rPr lang="en-GB" altLang="pl-PL" noProof="0" smtClean="0"/>
              <a:t>Czwarty poziom</a:t>
            </a:r>
          </a:p>
          <a:p>
            <a:pPr lvl="4"/>
            <a:r>
              <a:rPr lang="en-GB" altLang="pl-PL" noProof="0" smtClean="0"/>
              <a:t>Piąty poziom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pl-PL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90E13B4-12BD-4E8D-AA13-8A79CB54A802}" type="slidenum">
              <a:rPr lang="en-GB" altLang="pl-PL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342770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039B88D-C285-4B08-BBF0-804581101077}" type="slidenum">
              <a:rPr lang="en-GB" altLang="pl-PL" smtClean="0"/>
              <a:pPr eaLnBrk="1" hangingPunct="1">
                <a:spcBef>
                  <a:spcPct val="0"/>
                </a:spcBef>
              </a:pPr>
              <a:t>1</a:t>
            </a:fld>
            <a:endParaRPr lang="en-GB" altLang="pl-PL" smtClean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9D1629D-F333-4B0E-906A-61C9B1E4EEDC}" type="slidenum">
              <a:rPr lang="en-GB" altLang="pl-PL" smtClean="0"/>
              <a:pPr eaLnBrk="1" hangingPunct="1">
                <a:spcBef>
                  <a:spcPct val="0"/>
                </a:spcBef>
              </a:pPr>
              <a:t>2</a:t>
            </a:fld>
            <a:endParaRPr lang="en-GB" altLang="pl-PL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C607A63-9D81-4D11-A4DC-06C338FAD11B}" type="slidenum">
              <a:rPr lang="en-GB" altLang="pl-PL" smtClean="0"/>
              <a:pPr eaLnBrk="1" hangingPunct="1">
                <a:spcBef>
                  <a:spcPct val="0"/>
                </a:spcBef>
              </a:pPr>
              <a:t>3</a:t>
            </a:fld>
            <a:endParaRPr lang="en-GB" altLang="pl-PL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35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KraSyNT 26 09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09FBD-940E-436B-AD27-48EC8A921BE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83758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35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KraSyNT 26 09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02439-ECE3-4AB4-ABA3-BDFBA0FE6B2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87763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902450" y="476250"/>
            <a:ext cx="1784350" cy="564991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547813" y="476250"/>
            <a:ext cx="5202237" cy="564991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35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KraSyNT 26 09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55A2F-B1D1-496F-AADD-BB106A00CF0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93998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35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KraSyNT 26 09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59F2C-1D48-4189-8516-D0E377ABB1C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590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35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KraSyNT 26 09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8D143-72E1-41E3-84E1-51E1EA5B999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85928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547813" y="1628775"/>
            <a:ext cx="3492500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92713" y="1628775"/>
            <a:ext cx="3494087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35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KraSyNT 26 09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2FC8E-8DBF-47D5-BB74-8F2EB148909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3809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35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KraSyNT 26 09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FCF41-5AA5-4164-B1ED-BFAC1A42D1C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54759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35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KraSyNT 26 09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7F3D4-D3F6-40ED-BE2D-FAAAA1C6557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56580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35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KraSyNT 26 09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580C5-9169-413A-8DF1-4BC4EC6E18F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9341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35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KraSyNT 26 09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3E9B9-11F9-4046-ACB6-A9828BB26FC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3050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35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KraSyNT 26 09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82D7F-61F0-4BB3-8C85-9A6E91ED437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70730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7813" y="476250"/>
            <a:ext cx="7138987" cy="94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628775"/>
            <a:ext cx="7138987" cy="449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pl-PL" altLang="pl-PL"/>
              <a:t>35</a:t>
            </a: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pl-PL" altLang="pl-PL"/>
              <a:t>KraSyNT 26 09 2016</a:t>
            </a:r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21F42CC-A99E-496D-BF66-8CE8A865830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gh.edu.pl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20.png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3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5.jpeg"/><Relationship Id="rId4" Type="http://schemas.openxmlformats.org/officeDocument/2006/relationships/image" Target="../media/image3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h.edu.p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7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38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41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4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45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6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4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9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h.edu.p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pl/url?sa=i&amp;rct=j&amp;q=&amp;esrc=s&amp;source=images&amp;cd=&amp;cad=rja&amp;uact=8&amp;ved=0CAcQjRxqFQoTCM2g3_WAgMgCFcS4FAodhR0PHA&amp;url=http%3A%2F%2Fbudowa.com.pl%2FWiadomo%25C5%259Bci%2FKlucze-p%25C5%2582askie-NEO-09-040-28325.html&amp;psig=AFQjCNF_K6jRF34TwnQ8Yh0Us4sOmha1Dw&amp;ust=144264587704411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pl/url?sa=i&amp;rct=j&amp;q=&amp;esrc=s&amp;source=images&amp;cd=&amp;cad=rja&amp;uact=8&amp;ved=0CAcQjRxqFQoTCInZl5KBgMgCFYtbFAodlYwOQQ&amp;url=http%3A%2F%2Fwww.profitechnik.pl%2Fproduct%2Fklucz-nastawny-szwedzki-wzmocniony-czerniony-irega-99.html&amp;psig=AFQjCNGxVhqSmK9ib_PrIU2KKecDb14ZVA&amp;ust=144264593841585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205038"/>
            <a:ext cx="8497887" cy="1584325"/>
          </a:xfrm>
          <a:noFill/>
        </p:spPr>
        <p:txBody>
          <a:bodyPr lIns="0" tIns="0" rIns="0" bIns="0" anchor="t"/>
          <a:lstStyle/>
          <a:p>
            <a:r>
              <a:rPr lang="pl-PL" altLang="pl-PL" sz="3200" smtClean="0"/>
              <a:t>Odporne sterowanie napędami elektrycznymi z wykorzystaniem algorytmów  niecałkowitego rzędu</a:t>
            </a: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2230438" y="4365625"/>
            <a:ext cx="615791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ts val="2400"/>
              </a:lnSpc>
              <a:spcBef>
                <a:spcPct val="0"/>
              </a:spcBef>
              <a:buFontTx/>
              <a:buNone/>
            </a:pPr>
            <a:r>
              <a:rPr lang="pl-PL" altLang="pl-PL" sz="1800" b="1"/>
              <a:t>Krzysztof Oprzędkiewicz</a:t>
            </a: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2124075" y="5300663"/>
            <a:ext cx="3887788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ts val="1600"/>
              </a:lnSpc>
              <a:spcBef>
                <a:spcPct val="0"/>
              </a:spcBef>
              <a:buFontTx/>
              <a:buNone/>
            </a:pPr>
            <a:r>
              <a:rPr lang="pl-PL" altLang="pl-PL" sz="1100" b="1"/>
              <a:t>Wydział EAIiIB</a:t>
            </a:r>
          </a:p>
          <a:p>
            <a:pPr eaLnBrk="1" hangingPunct="1">
              <a:lnSpc>
                <a:spcPts val="1600"/>
              </a:lnSpc>
              <a:spcBef>
                <a:spcPct val="0"/>
              </a:spcBef>
              <a:buFontTx/>
              <a:buNone/>
            </a:pPr>
            <a:r>
              <a:rPr lang="pl-PL" altLang="pl-PL" sz="1100" b="1"/>
              <a:t>Katedra Automatyki i Inżynierii Biomedycznej</a:t>
            </a:r>
            <a:br>
              <a:rPr lang="pl-PL" altLang="pl-PL" sz="1100" b="1"/>
            </a:br>
            <a:r>
              <a:rPr lang="pl-PL" altLang="pl-PL" sz="1100" b="1"/>
              <a:t/>
            </a:r>
            <a:br>
              <a:rPr lang="pl-PL" altLang="pl-PL" sz="1100" b="1"/>
            </a:br>
            <a:endParaRPr lang="pl-PL" altLang="pl-PL" sz="600" b="1"/>
          </a:p>
        </p:txBody>
      </p:sp>
      <p:sp>
        <p:nvSpPr>
          <p:cNvPr id="7" name="pole tekstowe 6"/>
          <p:cNvSpPr txBox="1"/>
          <p:nvPr/>
        </p:nvSpPr>
        <p:spPr>
          <a:xfrm>
            <a:off x="7631113" y="6611938"/>
            <a:ext cx="1512887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hlinkClick r:id="rId4"/>
              </a:rPr>
              <a:t>www.agh.edu.pl</a:t>
            </a:r>
            <a:endParaRPr lang="pl-PL" sz="11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54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2055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55FCB7D-BC38-489B-A38D-F642EA29B236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pl-PL" altLang="pl-PL" sz="1400" smtClean="0"/>
          </a:p>
        </p:txBody>
      </p:sp>
      <p:sp>
        <p:nvSpPr>
          <p:cNvPr id="2056" name="Symbol zastępczy daty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11267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DF774B8-EB42-4555-9C0F-C9AC2C5563C6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pl-PL" altLang="pl-PL" sz="1400" smtClean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1331913" y="476250"/>
            <a:ext cx="7632700" cy="93662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algn="just">
              <a:defRPr/>
            </a:pPr>
            <a:r>
              <a:rPr lang="pl-PL" altLang="pl-PL" sz="2400" dirty="0"/>
              <a:t>Aproksymacje ciągłe </a:t>
            </a:r>
            <a:r>
              <a:rPr lang="pl-PL" altLang="pl-PL" sz="2400" dirty="0" smtClean="0"/>
              <a:t>podstawowych </a:t>
            </a:r>
            <a:r>
              <a:rPr lang="pl-PL" altLang="pl-PL" sz="2400" dirty="0"/>
              <a:t>elementów ułamkowego </a:t>
            </a:r>
            <a:r>
              <a:rPr lang="pl-PL" altLang="pl-PL" sz="2400" dirty="0" smtClean="0"/>
              <a:t>rzędu.</a:t>
            </a:r>
            <a:endParaRPr lang="pl-PL" kern="0" dirty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 bwMode="auto">
          <a:xfrm>
            <a:off x="323850" y="1673225"/>
            <a:ext cx="456247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pl-PL" sz="1800" dirty="0" smtClean="0"/>
              <a:t>Aproksymacja </a:t>
            </a:r>
            <a:r>
              <a:rPr lang="pl-PL" sz="1800" dirty="0" err="1" smtClean="0"/>
              <a:t>Oustaloupa</a:t>
            </a:r>
            <a:r>
              <a:rPr lang="pl-PL" sz="1800" dirty="0" smtClean="0"/>
              <a:t>:</a:t>
            </a:r>
            <a:endParaRPr lang="pl-PL" sz="1800" kern="0" dirty="0"/>
          </a:p>
        </p:txBody>
      </p:sp>
      <p:sp>
        <p:nvSpPr>
          <p:cNvPr id="112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graphicFrame>
        <p:nvGraphicFramePr>
          <p:cNvPr id="11271" name="Obiekt 6"/>
          <p:cNvGraphicFramePr>
            <a:graphicFrameLocks noChangeAspect="1"/>
          </p:cNvGraphicFramePr>
          <p:nvPr/>
        </p:nvGraphicFramePr>
        <p:xfrm>
          <a:off x="1608138" y="2066925"/>
          <a:ext cx="4224337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Równanie" r:id="rId3" imgW="1054100" imgH="723900" progId="Equation.3">
                  <p:embed/>
                </p:oleObj>
              </mc:Choice>
              <mc:Fallback>
                <p:oleObj name="Równanie" r:id="rId3" imgW="1054100" imgH="723900" progId="Equation.3">
                  <p:embed/>
                  <p:pic>
                    <p:nvPicPr>
                      <p:cNvPr id="0" name="Obi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8138" y="2066925"/>
                        <a:ext cx="4224337" cy="26193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graphicFrame>
        <p:nvGraphicFramePr>
          <p:cNvPr id="11273" name="Obiekt 8"/>
          <p:cNvGraphicFramePr>
            <a:graphicFrameLocks noChangeAspect="1"/>
          </p:cNvGraphicFramePr>
          <p:nvPr/>
        </p:nvGraphicFramePr>
        <p:xfrm>
          <a:off x="468313" y="4117975"/>
          <a:ext cx="3259137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Równanie" r:id="rId5" imgW="1346200" imgH="609600" progId="Equation.3">
                  <p:embed/>
                </p:oleObj>
              </mc:Choice>
              <mc:Fallback>
                <p:oleObj name="Równanie" r:id="rId5" imgW="1346200" imgH="609600" progId="Equation.3">
                  <p:embed/>
                  <p:pic>
                    <p:nvPicPr>
                      <p:cNvPr id="0" name="Obi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117975"/>
                        <a:ext cx="3259137" cy="15843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graphicFrame>
        <p:nvGraphicFramePr>
          <p:cNvPr id="11275" name="Obiekt 10"/>
          <p:cNvGraphicFramePr>
            <a:graphicFrameLocks noChangeAspect="1"/>
          </p:cNvGraphicFramePr>
          <p:nvPr/>
        </p:nvGraphicFramePr>
        <p:xfrm>
          <a:off x="6043613" y="4221163"/>
          <a:ext cx="1944687" cy="208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Równanie" r:id="rId7" imgW="698197" imgH="1002865" progId="Equation.3">
                  <p:embed/>
                </p:oleObj>
              </mc:Choice>
              <mc:Fallback>
                <p:oleObj name="Równanie" r:id="rId7" imgW="698197" imgH="1002865" progId="Equation.3">
                  <p:embed/>
                  <p:pic>
                    <p:nvPicPr>
                      <p:cNvPr id="0" name="Obiek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3613" y="4221163"/>
                        <a:ext cx="1944687" cy="20875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6" name="pole tekstowe 11"/>
          <p:cNvSpPr txBox="1">
            <a:spLocks noChangeArrowheads="1"/>
          </p:cNvSpPr>
          <p:nvPr/>
        </p:nvSpPr>
        <p:spPr bwMode="auto">
          <a:xfrm>
            <a:off x="7688263" y="2759075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(10)</a:t>
            </a:r>
          </a:p>
        </p:txBody>
      </p:sp>
      <p:sp>
        <p:nvSpPr>
          <p:cNvPr id="11277" name="pole tekstowe 12"/>
          <p:cNvSpPr txBox="1">
            <a:spLocks noChangeArrowheads="1"/>
          </p:cNvSpPr>
          <p:nvPr/>
        </p:nvSpPr>
        <p:spPr bwMode="auto">
          <a:xfrm>
            <a:off x="7988300" y="4686300"/>
            <a:ext cx="923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(11b)</a:t>
            </a:r>
          </a:p>
        </p:txBody>
      </p:sp>
      <p:sp>
        <p:nvSpPr>
          <p:cNvPr id="11278" name="pole tekstowe 13"/>
          <p:cNvSpPr txBox="1">
            <a:spLocks noChangeArrowheads="1"/>
          </p:cNvSpPr>
          <p:nvPr/>
        </p:nvSpPr>
        <p:spPr bwMode="auto">
          <a:xfrm>
            <a:off x="3779838" y="4686300"/>
            <a:ext cx="915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(11a)</a:t>
            </a:r>
          </a:p>
        </p:txBody>
      </p:sp>
      <p:sp>
        <p:nvSpPr>
          <p:cNvPr id="11279" name="pole tekstowe 14"/>
          <p:cNvSpPr txBox="1">
            <a:spLocks noChangeArrowheads="1"/>
          </p:cNvSpPr>
          <p:nvPr/>
        </p:nvSpPr>
        <p:spPr bwMode="auto">
          <a:xfrm>
            <a:off x="684213" y="3589338"/>
            <a:ext cx="936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Gdzie:</a:t>
            </a:r>
          </a:p>
        </p:txBody>
      </p:sp>
      <p:sp>
        <p:nvSpPr>
          <p:cNvPr id="11280" name="Symbol zastępczy daty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12291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B925703-11A2-4C8E-9AC8-383F0DD58654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pl-PL" altLang="pl-PL" sz="1400" smtClean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1258888" y="596900"/>
            <a:ext cx="7634287" cy="82708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algn="just">
              <a:defRPr/>
            </a:pPr>
            <a:r>
              <a:rPr lang="pl-PL" altLang="pl-PL" sz="2400" dirty="0"/>
              <a:t>Aproksymacje ciągłe </a:t>
            </a:r>
            <a:r>
              <a:rPr lang="pl-PL" altLang="pl-PL" sz="2400" dirty="0" smtClean="0"/>
              <a:t>podstawowych </a:t>
            </a:r>
            <a:r>
              <a:rPr lang="pl-PL" altLang="pl-PL" sz="2400" dirty="0"/>
              <a:t>elementów ułamkowego </a:t>
            </a:r>
            <a:r>
              <a:rPr lang="pl-PL" altLang="pl-PL" sz="2400" dirty="0" smtClean="0"/>
              <a:t>rzędu.</a:t>
            </a:r>
            <a:endParaRPr lang="pl-PL" kern="0" dirty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 bwMode="auto">
          <a:xfrm>
            <a:off x="250825" y="1495425"/>
            <a:ext cx="619283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pl-PL" sz="1800" dirty="0" smtClean="0"/>
              <a:t>Aproksymacja </a:t>
            </a:r>
            <a:r>
              <a:rPr lang="pl-PL" sz="1800" dirty="0" err="1" smtClean="0"/>
              <a:t>Charefa</a:t>
            </a:r>
            <a:r>
              <a:rPr lang="pl-PL" sz="1800" dirty="0"/>
              <a:t> </a:t>
            </a:r>
            <a:r>
              <a:rPr lang="pl-PL" sz="1800" dirty="0" smtClean="0"/>
              <a:t>elementu inercyjnego:</a:t>
            </a:r>
            <a:endParaRPr lang="pl-PL" sz="1800" kern="0" dirty="0"/>
          </a:p>
        </p:txBody>
      </p:sp>
      <p:sp>
        <p:nvSpPr>
          <p:cNvPr id="6" name="Prostokąt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228184" y="1423379"/>
            <a:ext cx="2084884" cy="574773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pl-PL">
                <a:noFill/>
              </a:rPr>
              <a:t> </a:t>
            </a:r>
          </a:p>
        </p:txBody>
      </p:sp>
      <p:sp>
        <p:nvSpPr>
          <p:cNvPr id="1229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graphicFrame>
        <p:nvGraphicFramePr>
          <p:cNvPr id="12296" name="Obiekt 7"/>
          <p:cNvGraphicFramePr>
            <a:graphicFrameLocks noChangeAspect="1"/>
          </p:cNvGraphicFramePr>
          <p:nvPr/>
        </p:nvGraphicFramePr>
        <p:xfrm>
          <a:off x="2843213" y="1897063"/>
          <a:ext cx="3222625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Równanie" r:id="rId4" imgW="1308100" imgH="965200" progId="Equation.3">
                  <p:embed/>
                </p:oleObj>
              </mc:Choice>
              <mc:Fallback>
                <p:oleObj name="Równanie" r:id="rId4" imgW="1308100" imgH="965200" progId="Equation.3">
                  <p:embed/>
                  <p:pic>
                    <p:nvPicPr>
                      <p:cNvPr id="0" name="Obi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1897063"/>
                        <a:ext cx="3222625" cy="21145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pole tekstowe 8"/>
          <p:cNvSpPr txBox="1">
            <a:spLocks noChangeArrowheads="1"/>
          </p:cNvSpPr>
          <p:nvPr/>
        </p:nvSpPr>
        <p:spPr bwMode="auto">
          <a:xfrm>
            <a:off x="611188" y="3641725"/>
            <a:ext cx="936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Gdzie:</a:t>
            </a:r>
          </a:p>
        </p:txBody>
      </p:sp>
      <p:sp>
        <p:nvSpPr>
          <p:cNvPr id="1229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graphicFrame>
        <p:nvGraphicFramePr>
          <p:cNvPr id="12299" name="Obiekt 10"/>
          <p:cNvGraphicFramePr>
            <a:graphicFrameLocks noChangeAspect="1"/>
          </p:cNvGraphicFramePr>
          <p:nvPr/>
        </p:nvGraphicFramePr>
        <p:xfrm>
          <a:off x="2733675" y="4087813"/>
          <a:ext cx="1968500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Równanie" r:id="rId6" imgW="850531" imgH="748975" progId="Equation.3">
                  <p:embed/>
                </p:oleObj>
              </mc:Choice>
              <mc:Fallback>
                <p:oleObj name="Równanie" r:id="rId6" imgW="850531" imgH="748975" progId="Equation.3">
                  <p:embed/>
                  <p:pic>
                    <p:nvPicPr>
                      <p:cNvPr id="0" name="Obiek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3675" y="4087813"/>
                        <a:ext cx="1968500" cy="172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graphicFrame>
        <p:nvGraphicFramePr>
          <p:cNvPr id="12301" name="Obiekt 12"/>
          <p:cNvGraphicFramePr>
            <a:graphicFrameLocks noChangeAspect="1"/>
          </p:cNvGraphicFramePr>
          <p:nvPr/>
        </p:nvGraphicFramePr>
        <p:xfrm>
          <a:off x="6072188" y="4102100"/>
          <a:ext cx="1793875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Równanie" r:id="rId8" imgW="672808" imgH="647419" progId="Equation.3">
                  <p:embed/>
                </p:oleObj>
              </mc:Choice>
              <mc:Fallback>
                <p:oleObj name="Równanie" r:id="rId8" imgW="672808" imgH="647419" progId="Equation.3">
                  <p:embed/>
                  <p:pic>
                    <p:nvPicPr>
                      <p:cNvPr id="0" name="Obiek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88" y="4102100"/>
                        <a:ext cx="1793875" cy="169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2" name="Prostokąt 13"/>
          <p:cNvSpPr>
            <a:spLocks noChangeArrowheads="1"/>
          </p:cNvSpPr>
          <p:nvPr/>
        </p:nvSpPr>
        <p:spPr bwMode="auto">
          <a:xfrm>
            <a:off x="401638" y="4010025"/>
            <a:ext cx="1152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i="1"/>
              <a:t>p</a:t>
            </a:r>
            <a:r>
              <a:rPr lang="pl-PL" altLang="pl-PL" sz="1800" i="1" baseline="-25000"/>
              <a:t>T</a:t>
            </a:r>
            <a:r>
              <a:rPr lang="pl-PL" altLang="pl-PL" sz="1800" i="1"/>
              <a:t>=1/T</a:t>
            </a:r>
            <a:r>
              <a:rPr lang="pl-PL" altLang="pl-PL" sz="1800" i="1" baseline="-25000">
                <a:sym typeface="Symbol" pitchFamily="18" charset="2"/>
              </a:rPr>
              <a:t></a:t>
            </a:r>
            <a:r>
              <a:rPr lang="pl-PL" altLang="pl-PL" sz="1800" i="1"/>
              <a:t> </a:t>
            </a:r>
            <a:endParaRPr lang="pl-PL" altLang="pl-PL" sz="1800"/>
          </a:p>
        </p:txBody>
      </p:sp>
      <p:sp>
        <p:nvSpPr>
          <p:cNvPr id="12303" name="pole tekstowe 14"/>
          <p:cNvSpPr txBox="1">
            <a:spLocks noChangeArrowheads="1"/>
          </p:cNvSpPr>
          <p:nvPr/>
        </p:nvSpPr>
        <p:spPr bwMode="auto">
          <a:xfrm>
            <a:off x="6588125" y="2781300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(12)</a:t>
            </a:r>
          </a:p>
        </p:txBody>
      </p:sp>
      <p:sp>
        <p:nvSpPr>
          <p:cNvPr id="12304" name="pole tekstowe 15"/>
          <p:cNvSpPr txBox="1">
            <a:spLocks noChangeArrowheads="1"/>
          </p:cNvSpPr>
          <p:nvPr/>
        </p:nvSpPr>
        <p:spPr bwMode="auto">
          <a:xfrm>
            <a:off x="7886700" y="4448175"/>
            <a:ext cx="898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(12c)</a:t>
            </a:r>
          </a:p>
        </p:txBody>
      </p:sp>
      <p:sp>
        <p:nvSpPr>
          <p:cNvPr id="12305" name="pole tekstowe 16"/>
          <p:cNvSpPr txBox="1">
            <a:spLocks noChangeArrowheads="1"/>
          </p:cNvSpPr>
          <p:nvPr/>
        </p:nvSpPr>
        <p:spPr bwMode="auto">
          <a:xfrm>
            <a:off x="4787900" y="4410075"/>
            <a:ext cx="923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(12b)</a:t>
            </a:r>
          </a:p>
        </p:txBody>
      </p:sp>
      <p:sp>
        <p:nvSpPr>
          <p:cNvPr id="12306" name="pole tekstowe 17"/>
          <p:cNvSpPr txBox="1">
            <a:spLocks noChangeArrowheads="1"/>
          </p:cNvSpPr>
          <p:nvPr/>
        </p:nvSpPr>
        <p:spPr bwMode="auto">
          <a:xfrm>
            <a:off x="1279525" y="4437063"/>
            <a:ext cx="915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(12a)</a:t>
            </a:r>
          </a:p>
        </p:txBody>
      </p:sp>
      <p:sp>
        <p:nvSpPr>
          <p:cNvPr id="12307" name="Symbol zastępczy daty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13315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0760C5B-962F-4DC1-A3B9-701EC032D016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pl-PL" altLang="pl-PL" sz="1400" smtClean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1403350" y="568325"/>
            <a:ext cx="7632700" cy="8255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algn="just">
              <a:defRPr/>
            </a:pPr>
            <a:r>
              <a:rPr lang="pl-PL" altLang="pl-PL" sz="2400" dirty="0"/>
              <a:t>Aproksymacje </a:t>
            </a:r>
            <a:r>
              <a:rPr lang="pl-PL" altLang="pl-PL" sz="2400" dirty="0" smtClean="0"/>
              <a:t>dyskretne </a:t>
            </a:r>
            <a:r>
              <a:rPr lang="pl-PL" altLang="pl-PL" sz="2400" dirty="0"/>
              <a:t>podstawowych elementów ułamkowego </a:t>
            </a:r>
            <a:r>
              <a:rPr lang="pl-PL" altLang="pl-PL" sz="2400" dirty="0" smtClean="0"/>
              <a:t>rzędu.</a:t>
            </a:r>
            <a:endParaRPr lang="pl-PL" kern="0" dirty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 bwMode="auto">
          <a:xfrm>
            <a:off x="287338" y="2997200"/>
            <a:ext cx="748823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pl-PL" sz="1800" dirty="0" smtClean="0"/>
              <a:t>Aproksymacja dyskretna PSE (Power Series Expansion):</a:t>
            </a:r>
            <a:endParaRPr lang="pl-PL" sz="1800" kern="0" dirty="0"/>
          </a:p>
        </p:txBody>
      </p:sp>
      <p:sp>
        <p:nvSpPr>
          <p:cNvPr id="7" name="Prostokąt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035977" y="4997222"/>
            <a:ext cx="2425985" cy="820417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pl-PL">
                <a:noFill/>
              </a:rPr>
              <a:t> </a:t>
            </a:r>
          </a:p>
        </p:txBody>
      </p:sp>
      <p:sp>
        <p:nvSpPr>
          <p:cNvPr id="8" name="Prostokąt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411557" y="3476021"/>
            <a:ext cx="6050405" cy="64280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pl-PL" sz="2800">
                <a:noFill/>
              </a:rPr>
              <a:t> </a:t>
            </a:r>
          </a:p>
        </p:txBody>
      </p:sp>
      <p:sp>
        <p:nvSpPr>
          <p:cNvPr id="9" name="Prostokąt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43608" y="5046921"/>
            <a:ext cx="1876026" cy="556755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pl-PL">
                <a:noFill/>
              </a:rPr>
              <a:t> </a:t>
            </a:r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 bwMode="auto">
          <a:xfrm>
            <a:off x="869950" y="4508500"/>
            <a:ext cx="1689100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pl-PL" sz="1800" dirty="0" smtClean="0"/>
              <a:t>Przy czym:</a:t>
            </a:r>
            <a:endParaRPr lang="pl-PL" sz="1800" kern="0" dirty="0"/>
          </a:p>
        </p:txBody>
      </p:sp>
      <p:sp>
        <p:nvSpPr>
          <p:cNvPr id="13322" name="pole tekstowe 10"/>
          <p:cNvSpPr txBox="1">
            <a:spLocks noChangeArrowheads="1"/>
          </p:cNvSpPr>
          <p:nvPr/>
        </p:nvSpPr>
        <p:spPr bwMode="auto">
          <a:xfrm>
            <a:off x="7950200" y="3749675"/>
            <a:ext cx="760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(14)</a:t>
            </a:r>
          </a:p>
        </p:txBody>
      </p:sp>
      <p:sp>
        <p:nvSpPr>
          <p:cNvPr id="13323" name="pole tekstowe 11"/>
          <p:cNvSpPr txBox="1">
            <a:spLocks noChangeArrowheads="1"/>
          </p:cNvSpPr>
          <p:nvPr/>
        </p:nvSpPr>
        <p:spPr bwMode="auto">
          <a:xfrm>
            <a:off x="7869238" y="5053013"/>
            <a:ext cx="9223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(14b)</a:t>
            </a:r>
          </a:p>
        </p:txBody>
      </p:sp>
      <p:sp>
        <p:nvSpPr>
          <p:cNvPr id="13324" name="pole tekstowe 12"/>
          <p:cNvSpPr txBox="1">
            <a:spLocks noChangeArrowheads="1"/>
          </p:cNvSpPr>
          <p:nvPr/>
        </p:nvSpPr>
        <p:spPr bwMode="auto">
          <a:xfrm>
            <a:off x="3208338" y="5140325"/>
            <a:ext cx="915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(14a)</a:t>
            </a:r>
          </a:p>
        </p:txBody>
      </p:sp>
      <p:sp>
        <p:nvSpPr>
          <p:cNvPr id="14" name="Prostokąt 1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43907" y="2276871"/>
            <a:ext cx="1656185" cy="404983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pl-PL">
                <a:noFill/>
              </a:rPr>
              <a:t> </a:t>
            </a:r>
          </a:p>
        </p:txBody>
      </p:sp>
      <p:sp>
        <p:nvSpPr>
          <p:cNvPr id="15" name="Symbol zastępczy zawartości 2"/>
          <p:cNvSpPr txBox="1">
            <a:spLocks/>
          </p:cNvSpPr>
          <p:nvPr/>
        </p:nvSpPr>
        <p:spPr bwMode="auto">
          <a:xfrm>
            <a:off x="215900" y="1628775"/>
            <a:ext cx="87122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pl-PL" sz="1800" dirty="0" smtClean="0"/>
              <a:t>Wykorzystujemy funkcję generującą, wiążącą operator ciągły „s” z dyskretnym „z”:</a:t>
            </a:r>
            <a:endParaRPr lang="pl-PL" sz="1800" kern="0" dirty="0"/>
          </a:p>
        </p:txBody>
      </p:sp>
      <p:sp>
        <p:nvSpPr>
          <p:cNvPr id="13327" name="pole tekstowe 15"/>
          <p:cNvSpPr txBox="1">
            <a:spLocks noChangeArrowheads="1"/>
          </p:cNvSpPr>
          <p:nvPr/>
        </p:nvSpPr>
        <p:spPr bwMode="auto">
          <a:xfrm>
            <a:off x="8008938" y="2316163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(13)</a:t>
            </a:r>
          </a:p>
        </p:txBody>
      </p:sp>
      <p:sp>
        <p:nvSpPr>
          <p:cNvPr id="13328" name="Symbol zastępczy daty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14339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A1680D4-3048-4C4C-9AEB-F16CF4D58E57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pl-PL" altLang="pl-PL" sz="1400" smtClean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1403350" y="568325"/>
            <a:ext cx="7632700" cy="8255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algn="just">
              <a:defRPr/>
            </a:pPr>
            <a:r>
              <a:rPr lang="pl-PL" altLang="pl-PL" sz="2400" dirty="0"/>
              <a:t>Aproksymacje </a:t>
            </a:r>
            <a:r>
              <a:rPr lang="pl-PL" altLang="pl-PL" sz="2400" dirty="0" smtClean="0"/>
              <a:t>dyskretne </a:t>
            </a:r>
            <a:r>
              <a:rPr lang="pl-PL" altLang="pl-PL" sz="2400" dirty="0"/>
              <a:t>podstawowych elementów ułamkowego </a:t>
            </a:r>
            <a:r>
              <a:rPr lang="pl-PL" altLang="pl-PL" sz="2400" dirty="0" smtClean="0"/>
              <a:t>rzędu.</a:t>
            </a:r>
            <a:endParaRPr lang="pl-PL" kern="0" dirty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 bwMode="auto">
          <a:xfrm>
            <a:off x="250825" y="1495425"/>
            <a:ext cx="84248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pl-PL" sz="1800" dirty="0" smtClean="0"/>
              <a:t>Aproksymacja dyskretna CFE (</a:t>
            </a:r>
            <a:r>
              <a:rPr lang="pl-PL" sz="1800" dirty="0" err="1" smtClean="0"/>
              <a:t>Continuous</a:t>
            </a:r>
            <a:r>
              <a:rPr lang="pl-PL" sz="1800" dirty="0" smtClean="0"/>
              <a:t> </a:t>
            </a:r>
            <a:r>
              <a:rPr lang="pl-PL" sz="1800" dirty="0" err="1" smtClean="0"/>
              <a:t>Fraction</a:t>
            </a:r>
            <a:r>
              <a:rPr lang="pl-PL" sz="1800" dirty="0" smtClean="0"/>
              <a:t> Expansion):</a:t>
            </a:r>
            <a:endParaRPr lang="pl-PL" sz="1800" kern="0" dirty="0"/>
          </a:p>
        </p:txBody>
      </p:sp>
      <p:sp>
        <p:nvSpPr>
          <p:cNvPr id="6" name="Prostokąt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28929" y="2132856"/>
            <a:ext cx="3683231" cy="56881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pl-PL">
                <a:noFill/>
              </a:rPr>
              <a:t> </a:t>
            </a:r>
          </a:p>
        </p:txBody>
      </p:sp>
      <p:sp>
        <p:nvSpPr>
          <p:cNvPr id="14343" name="Prostokąt 6"/>
          <p:cNvSpPr>
            <a:spLocks noChangeArrowheads="1"/>
          </p:cNvSpPr>
          <p:nvPr/>
        </p:nvSpPr>
        <p:spPr bwMode="auto">
          <a:xfrm>
            <a:off x="631825" y="2924175"/>
            <a:ext cx="806450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Przy czym </a:t>
            </a:r>
            <a:r>
              <a:rPr lang="pl-PL" altLang="pl-PL" sz="1800" i="1"/>
              <a:t>a</a:t>
            </a:r>
            <a:r>
              <a:rPr lang="pl-PL" altLang="pl-PL" sz="1800"/>
              <a:t> oznacza współczynnik zależny od typu aproksymacji: </a:t>
            </a:r>
            <a:r>
              <a:rPr lang="pl-PL" altLang="pl-PL" sz="1800" i="1"/>
              <a:t>a</a:t>
            </a:r>
            <a:r>
              <a:rPr lang="pl-PL" altLang="pl-PL" sz="1800"/>
              <a:t> =1 dla aproksymacji Tustina, </a:t>
            </a:r>
            <a:r>
              <a:rPr lang="pl-PL" altLang="pl-PL" sz="1800" i="1"/>
              <a:t>a</a:t>
            </a:r>
            <a:r>
              <a:rPr lang="pl-PL" altLang="pl-PL" sz="1800"/>
              <a:t> =0 dla aproksymacji Eulera, </a:t>
            </a:r>
            <a:r>
              <a:rPr lang="pl-PL" altLang="pl-PL" sz="1800" i="1"/>
              <a:t>h</a:t>
            </a:r>
            <a:r>
              <a:rPr lang="pl-PL" altLang="pl-PL" sz="1800"/>
              <a:t>- oznacza okres próbkowania, </a:t>
            </a:r>
            <a:r>
              <a:rPr lang="pl-PL" altLang="pl-PL" sz="1800" i="1"/>
              <a:t>CFE{…}</a:t>
            </a:r>
            <a:r>
              <a:rPr lang="pl-PL" altLang="pl-PL" sz="1800"/>
              <a:t> oznacza aproksymację CFE opisaną następująco:</a:t>
            </a:r>
          </a:p>
        </p:txBody>
      </p:sp>
      <p:sp>
        <p:nvSpPr>
          <p:cNvPr id="8" name="Prostokąt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746915" y="4581128"/>
            <a:ext cx="3434145" cy="621902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pl-PL">
                <a:noFill/>
              </a:rPr>
              <a:t> </a:t>
            </a:r>
          </a:p>
        </p:txBody>
      </p:sp>
      <p:sp>
        <p:nvSpPr>
          <p:cNvPr id="14345" name="pole tekstowe 8"/>
          <p:cNvSpPr txBox="1">
            <a:spLocks noChangeArrowheads="1"/>
          </p:cNvSpPr>
          <p:nvPr/>
        </p:nvSpPr>
        <p:spPr bwMode="auto">
          <a:xfrm>
            <a:off x="7308850" y="2232025"/>
            <a:ext cx="760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(15)</a:t>
            </a:r>
          </a:p>
        </p:txBody>
      </p:sp>
      <p:sp>
        <p:nvSpPr>
          <p:cNvPr id="14346" name="pole tekstowe 9"/>
          <p:cNvSpPr txBox="1">
            <a:spLocks noChangeArrowheads="1"/>
          </p:cNvSpPr>
          <p:nvPr/>
        </p:nvSpPr>
        <p:spPr bwMode="auto">
          <a:xfrm>
            <a:off x="7451725" y="4706938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(16)</a:t>
            </a:r>
          </a:p>
        </p:txBody>
      </p:sp>
      <p:sp>
        <p:nvSpPr>
          <p:cNvPr id="14347" name="Symbol zastępczy daty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15363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14750E4-A962-45D8-8C8B-A302F1CFEDD6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pl-PL" altLang="pl-PL" sz="1400" smtClean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1403350" y="568325"/>
            <a:ext cx="7632700" cy="8255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algn="just">
              <a:defRPr/>
            </a:pPr>
            <a:r>
              <a:rPr lang="pl-PL" altLang="pl-PL" sz="2400" dirty="0"/>
              <a:t>Aproksymacje </a:t>
            </a:r>
            <a:r>
              <a:rPr lang="pl-PL" altLang="pl-PL" sz="2400" dirty="0" smtClean="0"/>
              <a:t>dyskretne </a:t>
            </a:r>
            <a:r>
              <a:rPr lang="pl-PL" altLang="pl-PL" sz="2400" dirty="0"/>
              <a:t>podstawowych elementów ułamkowego </a:t>
            </a:r>
            <a:r>
              <a:rPr lang="pl-PL" altLang="pl-PL" sz="2400" dirty="0" smtClean="0"/>
              <a:t>rzędu.</a:t>
            </a:r>
            <a:endParaRPr lang="pl-PL" kern="0" dirty="0"/>
          </a:p>
        </p:txBody>
      </p:sp>
      <p:sp>
        <p:nvSpPr>
          <p:cNvPr id="5" name="Prostokąt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53058" y="2066793"/>
            <a:ext cx="3037883" cy="1569084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pl-PL">
                <a:noFill/>
              </a:rPr>
              <a:t> 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 bwMode="auto">
          <a:xfrm>
            <a:off x="225425" y="1628775"/>
            <a:ext cx="669607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pl-PL" sz="1800" dirty="0" smtClean="0"/>
              <a:t>Współczynniki w (16) są określone następująco:</a:t>
            </a:r>
            <a:endParaRPr lang="pl-PL" sz="1800" kern="0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 bwMode="auto">
          <a:xfrm>
            <a:off x="377825" y="3716338"/>
            <a:ext cx="84423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pl-PL" sz="1800" dirty="0" smtClean="0"/>
              <a:t>W przypadku metody Eulera  (a=0) ulegają  uproszczeniu:</a:t>
            </a:r>
            <a:endParaRPr lang="pl-PL" sz="1800" kern="0" dirty="0"/>
          </a:p>
        </p:txBody>
      </p:sp>
      <p:sp>
        <p:nvSpPr>
          <p:cNvPr id="8" name="Prostokąt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57599" y="4365104"/>
            <a:ext cx="1890133" cy="130516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pl-PL">
                <a:noFill/>
              </a:rPr>
              <a:t> </a:t>
            </a:r>
          </a:p>
        </p:txBody>
      </p:sp>
      <p:sp>
        <p:nvSpPr>
          <p:cNvPr id="15369" name="pole tekstowe 8"/>
          <p:cNvSpPr txBox="1">
            <a:spLocks noChangeArrowheads="1"/>
          </p:cNvSpPr>
          <p:nvPr/>
        </p:nvSpPr>
        <p:spPr bwMode="auto">
          <a:xfrm>
            <a:off x="7451725" y="2481263"/>
            <a:ext cx="915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(16a)</a:t>
            </a:r>
          </a:p>
        </p:txBody>
      </p:sp>
      <p:sp>
        <p:nvSpPr>
          <p:cNvPr id="15370" name="pole tekstowe 9"/>
          <p:cNvSpPr txBox="1">
            <a:spLocks noChangeArrowheads="1"/>
          </p:cNvSpPr>
          <p:nvPr/>
        </p:nvSpPr>
        <p:spPr bwMode="auto">
          <a:xfrm>
            <a:off x="7572375" y="4832350"/>
            <a:ext cx="923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(16b)</a:t>
            </a:r>
          </a:p>
        </p:txBody>
      </p:sp>
      <p:sp>
        <p:nvSpPr>
          <p:cNvPr id="15371" name="Symbol zastępczy daty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16387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7995344-DC04-4EDC-837F-3611ACF48391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pl-PL" altLang="pl-PL" sz="1400" smtClean="0"/>
          </a:p>
        </p:txBody>
      </p:sp>
      <p:sp>
        <p:nvSpPr>
          <p:cNvPr id="16388" name="Tytuł 1"/>
          <p:cNvSpPr txBox="1">
            <a:spLocks/>
          </p:cNvSpPr>
          <p:nvPr/>
        </p:nvSpPr>
        <p:spPr bwMode="auto">
          <a:xfrm>
            <a:off x="1331913" y="774700"/>
            <a:ext cx="360045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chemeClr val="tx2"/>
                </a:solidFill>
              </a:rPr>
              <a:t>Regulator PI</a:t>
            </a:r>
            <a:r>
              <a:rPr lang="pl-PL" altLang="pl-PL" sz="2400" b="1" baseline="30000">
                <a:solidFill>
                  <a:schemeClr val="tx2"/>
                </a:solidFill>
                <a:sym typeface="Symbol" pitchFamily="18" charset="2"/>
              </a:rPr>
              <a:t></a:t>
            </a:r>
            <a:r>
              <a:rPr lang="pl-PL" altLang="pl-PL" sz="2400" b="1">
                <a:solidFill>
                  <a:schemeClr val="tx2"/>
                </a:solidFill>
              </a:rPr>
              <a:t> D</a:t>
            </a:r>
            <a:r>
              <a:rPr lang="pl-PL" altLang="pl-PL" sz="2400" b="1" baseline="30000">
                <a:solidFill>
                  <a:schemeClr val="tx2"/>
                </a:solidFill>
              </a:rPr>
              <a:t>β</a:t>
            </a:r>
            <a:endParaRPr lang="pl-PL" altLang="pl-PL" sz="2400" b="1">
              <a:solidFill>
                <a:schemeClr val="tx2"/>
              </a:solidFill>
            </a:endParaRPr>
          </a:p>
        </p:txBody>
      </p:sp>
      <p:sp>
        <p:nvSpPr>
          <p:cNvPr id="16389" name="pole tekstowe 5"/>
          <p:cNvSpPr txBox="1">
            <a:spLocks noChangeArrowheads="1"/>
          </p:cNvSpPr>
          <p:nvPr/>
        </p:nvSpPr>
        <p:spPr bwMode="auto">
          <a:xfrm>
            <a:off x="7675563" y="22733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(17)</a:t>
            </a:r>
          </a:p>
        </p:txBody>
      </p:sp>
      <p:sp>
        <p:nvSpPr>
          <p:cNvPr id="16390" name="Prostokąt 6"/>
          <p:cNvSpPr>
            <a:spLocks noChangeArrowheads="1"/>
          </p:cNvSpPr>
          <p:nvPr/>
        </p:nvSpPr>
        <p:spPr bwMode="auto">
          <a:xfrm>
            <a:off x="1116013" y="2997200"/>
            <a:ext cx="76327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Przy czym 0&lt;</a:t>
            </a:r>
            <a:r>
              <a:rPr lang="pl-PL" altLang="pl-PL" sz="1800" i="1">
                <a:sym typeface="Symbol" pitchFamily="18" charset="2"/>
              </a:rPr>
              <a:t></a:t>
            </a:r>
            <a:r>
              <a:rPr lang="pl-PL" altLang="pl-PL" sz="1800" i="1"/>
              <a:t>&lt;1</a:t>
            </a:r>
            <a:r>
              <a:rPr lang="pl-PL" altLang="pl-PL" sz="1800"/>
              <a:t> oraz </a:t>
            </a:r>
            <a:r>
              <a:rPr lang="pl-PL" altLang="pl-PL" sz="1800" i="1"/>
              <a:t>0&lt;β&lt;1</a:t>
            </a:r>
            <a:r>
              <a:rPr lang="pl-PL" altLang="pl-PL" sz="1800"/>
              <a:t> oznaczają ułamkowe rzędy akcji całkującej i różniczkującej, </a:t>
            </a:r>
            <a:r>
              <a:rPr lang="pl-PL" altLang="pl-PL" sz="1800" i="1"/>
              <a:t>k</a:t>
            </a:r>
            <a:r>
              <a:rPr lang="pl-PL" altLang="pl-PL" sz="1800" i="1" baseline="-25000"/>
              <a:t>p</a:t>
            </a:r>
            <a:r>
              <a:rPr lang="pl-PL" altLang="pl-PL" sz="1800" i="1"/>
              <a:t> k</a:t>
            </a:r>
            <a:r>
              <a:rPr lang="pl-PL" altLang="pl-PL" sz="1800" i="1" baseline="-25000"/>
              <a:t>I</a:t>
            </a:r>
            <a:r>
              <a:rPr lang="pl-PL" altLang="pl-PL" sz="1800" i="1"/>
              <a:t> k</a:t>
            </a:r>
            <a:r>
              <a:rPr lang="pl-PL" altLang="pl-PL" sz="1800" i="1" baseline="-25000"/>
              <a:t>D</a:t>
            </a:r>
            <a:r>
              <a:rPr lang="pl-PL" altLang="pl-PL" sz="1800" i="1"/>
              <a:t> </a:t>
            </a:r>
            <a:r>
              <a:rPr lang="pl-PL" altLang="pl-PL" sz="1800"/>
              <a:t>oznaczają współczynniki odpowiednich akcji regulatora. </a:t>
            </a:r>
          </a:p>
        </p:txBody>
      </p:sp>
      <p:pic>
        <p:nvPicPr>
          <p:cNvPr id="1639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963" y="1992313"/>
            <a:ext cx="5537200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1042988" y="4533900"/>
            <a:ext cx="7170737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l-PL" altLang="pl-PL" sz="1800">
                <a:cs typeface="Times New Roman" pitchFamily="18" charset="0"/>
              </a:rPr>
              <a:t>Podczas implementacji praktycznej transmitancja regulatora  (17) jest aproksymowana z użyciem aproksymacji ciągłej ORA </a:t>
            </a:r>
            <a:r>
              <a:rPr lang="pl-PL" altLang="pl-PL" sz="1800">
                <a:ea typeface="Times New Roman" pitchFamily="18" charset="0"/>
                <a:cs typeface="Arial" charset="0"/>
              </a:rPr>
              <a:t> </a:t>
            </a:r>
            <a:r>
              <a:rPr lang="pl-PL" altLang="pl-PL" sz="1800">
                <a:cs typeface="Times New Roman" pitchFamily="18" charset="0"/>
              </a:rPr>
              <a:t>lub dyskretnej PSE lub CFE.</a:t>
            </a:r>
            <a:endParaRPr lang="pl-PL" altLang="pl-PL" sz="1800"/>
          </a:p>
        </p:txBody>
      </p:sp>
      <p:sp>
        <p:nvSpPr>
          <p:cNvPr id="16393" name="Symbol zastępczy daty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KraSyNT 26 09 2016</a:t>
            </a:r>
          </a:p>
        </p:txBody>
      </p:sp>
      <p:sp>
        <p:nvSpPr>
          <p:cNvPr id="17411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1A5C526-E2C0-4DE0-9C6B-02A674864FA4}" type="slidenum">
              <a:rPr lang="pl-PL" altLang="pl-PL" smtClean="0"/>
              <a:pPr eaLnBrk="1" hangingPunct="1"/>
              <a:t>16</a:t>
            </a:fld>
            <a:endParaRPr lang="pl-PL" altLang="pl-PL" smtClean="0"/>
          </a:p>
        </p:txBody>
      </p:sp>
      <p:sp>
        <p:nvSpPr>
          <p:cNvPr id="17412" name="Prostokąt 3"/>
          <p:cNvSpPr>
            <a:spLocks noChangeArrowheads="1"/>
          </p:cNvSpPr>
          <p:nvPr/>
        </p:nvSpPr>
        <p:spPr bwMode="auto">
          <a:xfrm>
            <a:off x="1403350" y="635000"/>
            <a:ext cx="741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1" eaLnBrk="1" hangingPunct="1"/>
            <a:r>
              <a:rPr lang="pl-PL" altLang="pl-PL" sz="2400" b="1"/>
              <a:t>Stabilność układów ułamkowego rzędu </a:t>
            </a:r>
          </a:p>
        </p:txBody>
      </p:sp>
      <p:sp>
        <p:nvSpPr>
          <p:cNvPr id="17413" name="Prostokąt 4"/>
          <p:cNvSpPr>
            <a:spLocks noChangeArrowheads="1"/>
          </p:cNvSpPr>
          <p:nvPr/>
        </p:nvSpPr>
        <p:spPr bwMode="auto">
          <a:xfrm>
            <a:off x="539750" y="1773238"/>
            <a:ext cx="6408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rozważamy współmierny system ułamkowego rzędu: </a:t>
            </a:r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17415" name="Obiekt 6"/>
          <p:cNvGraphicFramePr>
            <a:graphicFrameLocks noChangeAspect="1"/>
          </p:cNvGraphicFramePr>
          <p:nvPr/>
        </p:nvGraphicFramePr>
        <p:xfrm>
          <a:off x="250825" y="2352675"/>
          <a:ext cx="7500938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Równanie" r:id="rId3" imgW="2387600" imgH="228600" progId="Equation.3">
                  <p:embed/>
                </p:oleObj>
              </mc:Choice>
              <mc:Fallback>
                <p:oleObj name="Równanie" r:id="rId3" imgW="2387600" imgH="228600" progId="Equation.3">
                  <p:embed/>
                  <p:pic>
                    <p:nvPicPr>
                      <p:cNvPr id="0" name="Obi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352675"/>
                        <a:ext cx="7500938" cy="93186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pole tekstowe 5"/>
          <p:cNvSpPr txBox="1">
            <a:spLocks noChangeArrowheads="1"/>
          </p:cNvSpPr>
          <p:nvPr/>
        </p:nvSpPr>
        <p:spPr bwMode="auto">
          <a:xfrm>
            <a:off x="8058150" y="2565400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(19)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95288" y="3429000"/>
            <a:ext cx="820896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252413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just"/>
            <a:r>
              <a:rPr lang="pl-PL" altLang="pl-PL">
                <a:cs typeface="Times New Roman" pitchFamily="18" charset="0"/>
              </a:rPr>
              <a:t>Po dokonaniu podstawienia: </a:t>
            </a:r>
            <a:r>
              <a:rPr lang="pl-PL" altLang="pl-PL" b="1" i="1">
                <a:cs typeface="Times New Roman" pitchFamily="18" charset="0"/>
              </a:rPr>
              <a:t>p=s</a:t>
            </a:r>
            <a:r>
              <a:rPr lang="pl-PL" altLang="pl-PL" b="1" i="1" baseline="30000">
                <a:cs typeface="Times New Roman" pitchFamily="18" charset="0"/>
                <a:sym typeface="Symbol" pitchFamily="18" charset="2"/>
              </a:rPr>
              <a:t></a:t>
            </a:r>
            <a:r>
              <a:rPr lang="pl-PL" altLang="pl-PL">
                <a:cs typeface="Times New Roman" pitchFamily="18" charset="0"/>
              </a:rPr>
              <a:t>  </a:t>
            </a:r>
            <a:r>
              <a:rPr lang="pl-PL" altLang="pl-PL" baseline="30000">
                <a:cs typeface="Times New Roman" pitchFamily="18" charset="0"/>
                <a:sym typeface="Symbol" pitchFamily="18" charset="2"/>
              </a:rPr>
              <a:t> </a:t>
            </a:r>
            <a:r>
              <a:rPr lang="pl-PL" altLang="pl-PL">
                <a:cs typeface="Times New Roman" pitchFamily="18" charset="0"/>
                <a:sym typeface="Symbol" pitchFamily="18" charset="2"/>
              </a:rPr>
              <a:t>wielomian (19) może być zapisany jako wielomian całkowitego rzędu zmiennej p:</a:t>
            </a:r>
          </a:p>
        </p:txBody>
      </p:sp>
      <p:sp>
        <p:nvSpPr>
          <p:cNvPr id="1741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17419" name="Obiekt 10"/>
          <p:cNvGraphicFramePr>
            <a:graphicFrameLocks noChangeAspect="1"/>
          </p:cNvGraphicFramePr>
          <p:nvPr/>
        </p:nvGraphicFramePr>
        <p:xfrm>
          <a:off x="827088" y="4437063"/>
          <a:ext cx="7231062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Równanie" r:id="rId5" imgW="2005729" imgH="215806" progId="Equation.3">
                  <p:embed/>
                </p:oleObj>
              </mc:Choice>
              <mc:Fallback>
                <p:oleObj name="Równanie" r:id="rId5" imgW="2005729" imgH="215806" progId="Equation.3">
                  <p:embed/>
                  <p:pic>
                    <p:nvPicPr>
                      <p:cNvPr id="0" name="Obiek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437063"/>
                        <a:ext cx="7231062" cy="7921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0" name="pole tekstowe 5"/>
          <p:cNvSpPr txBox="1">
            <a:spLocks noChangeArrowheads="1"/>
          </p:cNvSpPr>
          <p:nvPr/>
        </p:nvSpPr>
        <p:spPr bwMode="auto">
          <a:xfrm>
            <a:off x="8223250" y="4652963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(20)</a:t>
            </a:r>
          </a:p>
        </p:txBody>
      </p:sp>
      <p:sp>
        <p:nvSpPr>
          <p:cNvPr id="17421" name="Symbol zastępczy daty 1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KraSyNT 26 09 2016</a:t>
            </a:r>
          </a:p>
        </p:txBody>
      </p:sp>
      <p:sp>
        <p:nvSpPr>
          <p:cNvPr id="18435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87ABC5A-1A06-4FB8-933A-ABB737BFE18F}" type="slidenum">
              <a:rPr lang="pl-PL" altLang="pl-PL" smtClean="0"/>
              <a:pPr eaLnBrk="1" hangingPunct="1"/>
              <a:t>17</a:t>
            </a:fld>
            <a:endParaRPr lang="pl-PL" altLang="pl-PL" smtClean="0"/>
          </a:p>
        </p:txBody>
      </p:sp>
      <p:sp>
        <p:nvSpPr>
          <p:cNvPr id="18436" name="Prostokąt 3"/>
          <p:cNvSpPr>
            <a:spLocks noChangeArrowheads="1"/>
          </p:cNvSpPr>
          <p:nvPr/>
        </p:nvSpPr>
        <p:spPr bwMode="auto">
          <a:xfrm>
            <a:off x="1403350" y="635000"/>
            <a:ext cx="741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1" eaLnBrk="1" hangingPunct="1"/>
            <a:r>
              <a:rPr lang="pl-PL" altLang="pl-PL" sz="2400" b="1"/>
              <a:t>Stabilność układów ułamkowego rzędu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188" y="1773238"/>
            <a:ext cx="7993062" cy="224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228600" eaLnBrk="0" hangingPunct="0">
              <a:spcBef>
                <a:spcPct val="20000"/>
              </a:spcBef>
              <a:buChar char="•"/>
              <a:tabLst>
                <a:tab pos="449263" algn="r"/>
              </a:tabLst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449263" algn="r"/>
              </a:tabLst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449263" algn="r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449263" algn="r"/>
              </a:tabLst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449263" algn="r"/>
              </a:tabLst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9263" algn="r"/>
              </a:tabLs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9263" algn="r"/>
              </a:tabLs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9263" algn="r"/>
              </a:tabLs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9263" algn="r"/>
              </a:tabLs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l-PL" altLang="pl-PL" sz="2000">
                <a:cs typeface="Times New Roman" pitchFamily="18" charset="0"/>
              </a:rPr>
              <a:t>TWIERDZENIE 1. (Matignon) Załóżmy, że rozważamy współmierny wielomian charakterystyczny ułamkowego rzędu opisany przez (19)  i pierwiastki tego wielomianu są liczbami zespolonymi </a:t>
            </a:r>
            <a:r>
              <a:rPr lang="pl-PL" altLang="pl-PL" sz="2000">
                <a:cs typeface="Times New Roman" pitchFamily="18" charset="0"/>
                <a:sym typeface="Symbol" pitchFamily="18" charset="2"/>
              </a:rPr>
              <a:t></a:t>
            </a:r>
            <a:r>
              <a:rPr lang="pl-PL" altLang="pl-PL" sz="2000" baseline="-30000">
                <a:cs typeface="Times New Roman" pitchFamily="18" charset="0"/>
              </a:rPr>
              <a:t>1</a:t>
            </a:r>
            <a:r>
              <a:rPr lang="pl-PL" altLang="pl-PL" sz="2000">
                <a:cs typeface="Times New Roman" pitchFamily="18" charset="0"/>
                <a:sym typeface="Symbol" pitchFamily="18" charset="2"/>
              </a:rPr>
              <a:t> … </a:t>
            </a:r>
            <a:r>
              <a:rPr lang="pl-PL" altLang="pl-PL" sz="2000" baseline="-30000">
                <a:cs typeface="Times New Roman" pitchFamily="18" charset="0"/>
              </a:rPr>
              <a:t>n</a:t>
            </a:r>
            <a:r>
              <a:rPr lang="pl-PL" altLang="pl-PL" sz="2000">
                <a:cs typeface="Times New Roman" pitchFamily="18" charset="0"/>
                <a:sym typeface="Symbol" pitchFamily="18" charset="2"/>
              </a:rPr>
              <a:t>.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pl-PL" altLang="pl-PL" sz="2000">
                <a:cs typeface="Times New Roman" pitchFamily="18" charset="0"/>
                <a:sym typeface="Symbol" pitchFamily="18" charset="2"/>
              </a:rPr>
              <a:t>  </a:t>
            </a:r>
            <a:endParaRPr lang="pl-PL" altLang="pl-PL" sz="2000">
              <a:sym typeface="Symbol" pitchFamily="18" charset="2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pl-PL" altLang="pl-PL" sz="2000">
                <a:cs typeface="Times New Roman" pitchFamily="18" charset="0"/>
                <a:sym typeface="Symbol" pitchFamily="18" charset="2"/>
              </a:rPr>
              <a:t>Wielomian charakterystyczny  (19)  jest  stabilny  wtedy i tylko wtedy, gdy: 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18439" name="Obiekt 6"/>
          <p:cNvGraphicFramePr>
            <a:graphicFrameLocks noChangeAspect="1"/>
          </p:cNvGraphicFramePr>
          <p:nvPr/>
        </p:nvGraphicFramePr>
        <p:xfrm>
          <a:off x="2484438" y="4365625"/>
          <a:ext cx="465137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Równanie" r:id="rId3" imgW="1485900" imgH="342900" progId="Equation.3">
                  <p:embed/>
                </p:oleObj>
              </mc:Choice>
              <mc:Fallback>
                <p:oleObj name="Równanie" r:id="rId3" imgW="1485900" imgH="342900" progId="Equation.3">
                  <p:embed/>
                  <p:pic>
                    <p:nvPicPr>
                      <p:cNvPr id="0" name="Obi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4365625"/>
                        <a:ext cx="4651375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pole tekstowe 5"/>
          <p:cNvSpPr txBox="1">
            <a:spLocks noChangeArrowheads="1"/>
          </p:cNvSpPr>
          <p:nvPr/>
        </p:nvSpPr>
        <p:spPr bwMode="auto">
          <a:xfrm>
            <a:off x="7842250" y="4829175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(21)</a:t>
            </a:r>
          </a:p>
        </p:txBody>
      </p:sp>
      <p:sp>
        <p:nvSpPr>
          <p:cNvPr id="18441" name="Symbol zastępczy daty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KraSyNT 26 09 2016</a:t>
            </a:r>
          </a:p>
        </p:txBody>
      </p:sp>
      <p:sp>
        <p:nvSpPr>
          <p:cNvPr id="19459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BAC4CC6-1836-4A88-ACB9-D52F86F85CBB}" type="slidenum">
              <a:rPr lang="pl-PL" altLang="pl-PL" smtClean="0"/>
              <a:pPr eaLnBrk="1" hangingPunct="1"/>
              <a:t>18</a:t>
            </a:fld>
            <a:endParaRPr lang="pl-PL" altLang="pl-PL" smtClean="0"/>
          </a:p>
        </p:txBody>
      </p:sp>
      <p:sp>
        <p:nvSpPr>
          <p:cNvPr id="19460" name="Prostokąt 3"/>
          <p:cNvSpPr>
            <a:spLocks noChangeArrowheads="1"/>
          </p:cNvSpPr>
          <p:nvPr/>
        </p:nvSpPr>
        <p:spPr bwMode="auto">
          <a:xfrm>
            <a:off x="1390650" y="476250"/>
            <a:ext cx="741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1" eaLnBrk="1" hangingPunct="1"/>
            <a:r>
              <a:rPr lang="pl-PL" altLang="pl-PL" sz="2400" b="1"/>
              <a:t>Stabilność układów ułamkowego rzędu </a:t>
            </a:r>
          </a:p>
        </p:txBody>
      </p:sp>
      <p:sp>
        <p:nvSpPr>
          <p:cNvPr id="19461" name="Prostokąt 4"/>
          <p:cNvSpPr>
            <a:spLocks noChangeArrowheads="1"/>
          </p:cNvSpPr>
          <p:nvPr/>
        </p:nvSpPr>
        <p:spPr bwMode="auto">
          <a:xfrm>
            <a:off x="395288" y="1482725"/>
            <a:ext cx="85693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 algn="just" eaLnBrk="1" hangingPunct="1"/>
            <a:r>
              <a:rPr lang="pl-PL" altLang="pl-PL" sz="2000"/>
              <a:t>Interpretacja geometryczna Twierdzenia Matignona –sektory stabilności na płaszczyźnie zespolonej:</a:t>
            </a:r>
          </a:p>
        </p:txBody>
      </p:sp>
      <p:pic>
        <p:nvPicPr>
          <p:cNvPr id="19462" name="Obraz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725" y="2205038"/>
            <a:ext cx="4122738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Symbol zastępczy daty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20483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A389903-BFA8-4E8F-AD55-EBEF0AB22BD1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pl-PL" altLang="pl-PL" sz="1400" smtClean="0"/>
          </a:p>
        </p:txBody>
      </p:sp>
      <p:sp>
        <p:nvSpPr>
          <p:cNvPr id="20484" name="Tytuł 1"/>
          <p:cNvSpPr txBox="1">
            <a:spLocks/>
          </p:cNvSpPr>
          <p:nvPr/>
        </p:nvSpPr>
        <p:spPr bwMode="auto">
          <a:xfrm>
            <a:off x="1331913" y="341313"/>
            <a:ext cx="7704137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 algn="just"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chemeClr val="tx2"/>
                </a:solidFill>
              </a:rPr>
              <a:t>Przykład </a:t>
            </a:r>
          </a:p>
          <a:p>
            <a:pPr marL="0" lvl="1" algn="just">
              <a:spcBef>
                <a:spcPct val="0"/>
              </a:spcBef>
              <a:buFontTx/>
              <a:buNone/>
            </a:pPr>
            <a:r>
              <a:rPr lang="pl-PL" altLang="pl-PL" sz="1800" b="1"/>
              <a:t>Sterowanie nadążne orientowanego ogniwa słonecznego z wykorzystaniem ułamkowego regulatora P2Dβ</a:t>
            </a:r>
            <a:endParaRPr lang="pl-PL" altLang="pl-PL" sz="2400" b="1">
              <a:solidFill>
                <a:schemeClr val="tx2"/>
              </a:solidFill>
            </a:endParaRPr>
          </a:p>
        </p:txBody>
      </p:sp>
      <p:sp>
        <p:nvSpPr>
          <p:cNvPr id="2048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sp>
        <p:nvSpPr>
          <p:cNvPr id="2048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20487" name="Obiekt 2"/>
          <p:cNvGraphicFramePr>
            <a:graphicFrameLocks noChangeAspect="1"/>
          </p:cNvGraphicFramePr>
          <p:nvPr/>
        </p:nvGraphicFramePr>
        <p:xfrm>
          <a:off x="4500563" y="3716338"/>
          <a:ext cx="4090987" cy="208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Picture" r:id="rId3" imgW="3419856" imgH="1644396" progId="Word.Picture.8">
                  <p:embed/>
                </p:oleObj>
              </mc:Choice>
              <mc:Fallback>
                <p:oleObj name="Picture" r:id="rId3" imgW="3419856" imgH="1644396" progId="Word.Picture.8">
                  <p:embed/>
                  <p:pic>
                    <p:nvPicPr>
                      <p:cNvPr id="0" name="Obi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3716338"/>
                        <a:ext cx="4090987" cy="208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488" name="Obraz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700213"/>
            <a:ext cx="4032250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Symbol zastępczy daty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1690688" y="1006475"/>
            <a:ext cx="68421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ts val="2400"/>
              </a:lnSpc>
              <a:spcBef>
                <a:spcPct val="0"/>
              </a:spcBef>
              <a:buFontTx/>
              <a:buNone/>
            </a:pPr>
            <a:r>
              <a:rPr lang="pl-PL" altLang="pl-PL" sz="2200" b="1"/>
              <a:t>Zagadnienia</a:t>
            </a: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179388" y="1773238"/>
            <a:ext cx="8640762" cy="345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85750" indent="-28575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2857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just" eaLnBrk="1" hangingPunct="1">
              <a:lnSpc>
                <a:spcPts val="2400"/>
              </a:lnSpc>
              <a:spcBef>
                <a:spcPct val="0"/>
              </a:spcBef>
            </a:pPr>
            <a:r>
              <a:rPr lang="pl-PL" altLang="pl-PL" sz="2000" b="1"/>
              <a:t>Uwagi wstępne,</a:t>
            </a:r>
          </a:p>
          <a:p>
            <a:pPr algn="just" eaLnBrk="1" hangingPunct="1">
              <a:lnSpc>
                <a:spcPts val="2400"/>
              </a:lnSpc>
              <a:spcBef>
                <a:spcPct val="0"/>
              </a:spcBef>
            </a:pPr>
            <a:endParaRPr lang="pl-PL" altLang="pl-PL" sz="2000" b="1">
              <a:solidFill>
                <a:schemeClr val="tx2"/>
              </a:solidFill>
            </a:endParaRPr>
          </a:p>
          <a:p>
            <a:pPr algn="just" eaLnBrk="1" hangingPunct="1">
              <a:lnSpc>
                <a:spcPts val="2400"/>
              </a:lnSpc>
              <a:spcBef>
                <a:spcPct val="0"/>
              </a:spcBef>
            </a:pPr>
            <a:r>
              <a:rPr lang="pl-PL" altLang="pl-PL" sz="2000" b="1">
                <a:solidFill>
                  <a:schemeClr val="tx2"/>
                </a:solidFill>
              </a:rPr>
              <a:t>Podstawowe pojęcia i definicje,</a:t>
            </a:r>
          </a:p>
          <a:p>
            <a:pPr algn="just" eaLnBrk="1" hangingPunct="1">
              <a:lnSpc>
                <a:spcPts val="2400"/>
              </a:lnSpc>
              <a:spcBef>
                <a:spcPct val="0"/>
              </a:spcBef>
            </a:pPr>
            <a:endParaRPr lang="pl-PL" altLang="pl-PL" sz="2000" b="1">
              <a:solidFill>
                <a:schemeClr val="tx2"/>
              </a:solidFill>
            </a:endParaRPr>
          </a:p>
          <a:p>
            <a:pPr algn="just" eaLnBrk="1" hangingPunct="1">
              <a:lnSpc>
                <a:spcPts val="2400"/>
              </a:lnSpc>
              <a:spcBef>
                <a:spcPct val="0"/>
              </a:spcBef>
            </a:pPr>
            <a:r>
              <a:rPr lang="pl-PL" altLang="pl-PL" sz="2000" b="1">
                <a:solidFill>
                  <a:schemeClr val="tx2"/>
                </a:solidFill>
              </a:rPr>
              <a:t>Aproksymacje ciągłe i dyskretne podstawowych elementów ułamkowego rzędu,</a:t>
            </a:r>
          </a:p>
          <a:p>
            <a:pPr algn="just" eaLnBrk="1" hangingPunct="1">
              <a:lnSpc>
                <a:spcPts val="2400"/>
              </a:lnSpc>
              <a:spcBef>
                <a:spcPct val="0"/>
              </a:spcBef>
            </a:pPr>
            <a:endParaRPr lang="pl-PL" altLang="pl-PL" sz="2000" b="1">
              <a:solidFill>
                <a:schemeClr val="tx2"/>
              </a:solidFill>
            </a:endParaRPr>
          </a:p>
          <a:p>
            <a:pPr algn="just" eaLnBrk="1" hangingPunct="1">
              <a:lnSpc>
                <a:spcPts val="2400"/>
              </a:lnSpc>
              <a:spcBef>
                <a:spcPct val="0"/>
              </a:spcBef>
            </a:pPr>
            <a:r>
              <a:rPr lang="pl-PL" altLang="pl-PL" sz="2000" b="1">
                <a:solidFill>
                  <a:schemeClr val="tx2"/>
                </a:solidFill>
              </a:rPr>
              <a:t>Regulator PID ułamkowego rzędu,</a:t>
            </a:r>
          </a:p>
          <a:p>
            <a:pPr algn="just" eaLnBrk="1" hangingPunct="1">
              <a:lnSpc>
                <a:spcPts val="2400"/>
              </a:lnSpc>
              <a:spcBef>
                <a:spcPct val="0"/>
              </a:spcBef>
            </a:pPr>
            <a:endParaRPr lang="pl-PL" altLang="pl-PL" sz="2000" b="1">
              <a:solidFill>
                <a:schemeClr val="tx2"/>
              </a:solidFill>
            </a:endParaRPr>
          </a:p>
          <a:p>
            <a:pPr lvl="1" algn="just" eaLnBrk="1" hangingPunct="1">
              <a:lnSpc>
                <a:spcPts val="2400"/>
              </a:lnSpc>
              <a:spcBef>
                <a:spcPct val="0"/>
              </a:spcBef>
              <a:buFontTx/>
              <a:buChar char="•"/>
            </a:pPr>
            <a:r>
              <a:rPr lang="pl-PL" altLang="pl-PL" sz="2000" b="1">
                <a:solidFill>
                  <a:schemeClr val="tx2"/>
                </a:solidFill>
              </a:rPr>
              <a:t>Przykład – s</a:t>
            </a:r>
            <a:r>
              <a:rPr lang="pl-PL" altLang="pl-PL" sz="1800" b="1"/>
              <a:t>terowanie nadążne orientowanego ogniwa słonecznego z wykorzystaniem ułamkowego regulatora P2Dβ.</a:t>
            </a:r>
            <a:endParaRPr lang="pl-PL" altLang="pl-PL" sz="2400" b="1">
              <a:solidFill>
                <a:schemeClr val="tx2"/>
              </a:solidFill>
            </a:endParaRPr>
          </a:p>
          <a:p>
            <a:pPr algn="just" eaLnBrk="1" hangingPunct="1">
              <a:lnSpc>
                <a:spcPts val="2400"/>
              </a:lnSpc>
              <a:spcBef>
                <a:spcPct val="0"/>
              </a:spcBef>
            </a:pPr>
            <a:endParaRPr lang="pl-PL" altLang="pl-PL" sz="2000" b="1">
              <a:solidFill>
                <a:schemeClr val="tx2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7631113" y="6611938"/>
            <a:ext cx="1512887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hlinkClick r:id="rId3"/>
              </a:rPr>
              <a:t>www.agh.edu.pl</a:t>
            </a:r>
            <a:endParaRPr lang="pl-PL" sz="11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077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3078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FDDADE1-1163-430F-BA6B-CB68C368974D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pl-PL" altLang="pl-PL" sz="1400" smtClean="0"/>
          </a:p>
        </p:txBody>
      </p:sp>
      <p:sp>
        <p:nvSpPr>
          <p:cNvPr id="3079" name="Symbol zastępczy daty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21507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49FFD12-DF40-4C16-B548-F9922F8002DC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pl-PL" altLang="pl-PL" sz="1400" smtClean="0"/>
          </a:p>
        </p:txBody>
      </p:sp>
      <p:sp>
        <p:nvSpPr>
          <p:cNvPr id="21508" name="Tytuł 1"/>
          <p:cNvSpPr txBox="1">
            <a:spLocks/>
          </p:cNvSpPr>
          <p:nvPr/>
        </p:nvSpPr>
        <p:spPr bwMode="auto">
          <a:xfrm>
            <a:off x="1331913" y="204788"/>
            <a:ext cx="7704137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 algn="just"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chemeClr val="tx2"/>
                </a:solidFill>
              </a:rPr>
              <a:t>Przykład </a:t>
            </a:r>
          </a:p>
          <a:p>
            <a:pPr marL="0" lvl="1" algn="just">
              <a:spcBef>
                <a:spcPct val="0"/>
              </a:spcBef>
              <a:buFontTx/>
              <a:buNone/>
            </a:pPr>
            <a:endParaRPr lang="pl-PL" altLang="pl-PL" sz="2400" b="1">
              <a:solidFill>
                <a:schemeClr val="tx2"/>
              </a:solidFill>
            </a:endParaRPr>
          </a:p>
        </p:txBody>
      </p:sp>
      <p:sp>
        <p:nvSpPr>
          <p:cNvPr id="21509" name="Prostokąt 6"/>
          <p:cNvSpPr>
            <a:spLocks noChangeArrowheads="1"/>
          </p:cNvSpPr>
          <p:nvPr/>
        </p:nvSpPr>
        <p:spPr bwMode="auto">
          <a:xfrm>
            <a:off x="395288" y="1482725"/>
            <a:ext cx="85693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 algn="just" eaLnBrk="1" hangingPunct="1"/>
            <a:r>
              <a:rPr lang="pl-PL" altLang="pl-PL" sz="2000"/>
              <a:t>Rozważany obiekt może być opisany transmitancją o parametrach przedziałowych: </a:t>
            </a:r>
          </a:p>
        </p:txBody>
      </p:sp>
      <p:sp>
        <p:nvSpPr>
          <p:cNvPr id="2151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21511" name="Obiekt 2"/>
          <p:cNvGraphicFramePr>
            <a:graphicFrameLocks noChangeAspect="1"/>
          </p:cNvGraphicFramePr>
          <p:nvPr/>
        </p:nvGraphicFramePr>
        <p:xfrm>
          <a:off x="1116013" y="2379663"/>
          <a:ext cx="6164262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Równanie" r:id="rId3" imgW="2527300" imgH="431800" progId="Equation.3">
                  <p:embed/>
                </p:oleObj>
              </mc:Choice>
              <mc:Fallback>
                <p:oleObj name="Równanie" r:id="rId3" imgW="2527300" imgH="431800" progId="Equation.3">
                  <p:embed/>
                  <p:pic>
                    <p:nvPicPr>
                      <p:cNvPr id="0" name="Obi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379663"/>
                        <a:ext cx="6164262" cy="1049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pole tekstowe 5"/>
          <p:cNvSpPr txBox="1">
            <a:spLocks noChangeArrowheads="1"/>
          </p:cNvSpPr>
          <p:nvPr/>
        </p:nvSpPr>
        <p:spPr bwMode="auto">
          <a:xfrm>
            <a:off x="7956550" y="2781300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(22)</a:t>
            </a:r>
          </a:p>
        </p:txBody>
      </p:sp>
      <p:sp>
        <p:nvSpPr>
          <p:cNvPr id="21513" name="Prostokąt 10"/>
          <p:cNvSpPr>
            <a:spLocks noChangeArrowheads="1"/>
          </p:cNvSpPr>
          <p:nvPr/>
        </p:nvSpPr>
        <p:spPr bwMode="auto">
          <a:xfrm>
            <a:off x="306388" y="3716338"/>
            <a:ext cx="85693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 algn="just" eaLnBrk="1" hangingPunct="1"/>
            <a:r>
              <a:rPr lang="pl-PL" altLang="pl-PL" sz="2000"/>
              <a:t>Przy czym:</a:t>
            </a:r>
          </a:p>
          <a:p>
            <a:pPr marL="0" lvl="1" algn="just" eaLnBrk="1" hangingPunct="1"/>
            <a:r>
              <a:rPr lang="pl-PL" altLang="pl-PL" sz="2000"/>
              <a:t> Y(s) – transformata Laplace’a położenia kątowego ogniwa,</a:t>
            </a:r>
          </a:p>
          <a:p>
            <a:pPr marL="0" lvl="1" algn="just" eaLnBrk="1" hangingPunct="1"/>
            <a:r>
              <a:rPr lang="pl-PL" altLang="pl-PL" sz="2000"/>
              <a:t>U(s) – transformata Laplace’a sygnału sterującego. </a:t>
            </a:r>
          </a:p>
        </p:txBody>
      </p:sp>
      <p:sp>
        <p:nvSpPr>
          <p:cNvPr id="21514" name="Symbol zastępczy daty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22531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6BBEC16-3DB9-422F-8D28-7750C1D8B4B7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pl-PL" altLang="pl-PL" sz="1400" smtClean="0"/>
          </a:p>
        </p:txBody>
      </p:sp>
      <p:sp>
        <p:nvSpPr>
          <p:cNvPr id="22532" name="Tytuł 1"/>
          <p:cNvSpPr txBox="1">
            <a:spLocks/>
          </p:cNvSpPr>
          <p:nvPr/>
        </p:nvSpPr>
        <p:spPr bwMode="auto">
          <a:xfrm>
            <a:off x="1331913" y="204788"/>
            <a:ext cx="7704137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 algn="just"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chemeClr val="tx2"/>
                </a:solidFill>
              </a:rPr>
              <a:t>Przykład </a:t>
            </a:r>
          </a:p>
          <a:p>
            <a:pPr marL="0" lvl="1" algn="just">
              <a:spcBef>
                <a:spcPct val="0"/>
              </a:spcBef>
              <a:buFontTx/>
              <a:buNone/>
            </a:pPr>
            <a:endParaRPr lang="pl-PL" altLang="pl-PL" sz="2400" b="1">
              <a:solidFill>
                <a:schemeClr val="tx2"/>
              </a:solidFill>
            </a:endParaRPr>
          </a:p>
        </p:txBody>
      </p:sp>
      <p:sp>
        <p:nvSpPr>
          <p:cNvPr id="2253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sp>
        <p:nvSpPr>
          <p:cNvPr id="22535" name="Prostokąt 10"/>
          <p:cNvSpPr>
            <a:spLocks noChangeArrowheads="1"/>
          </p:cNvSpPr>
          <p:nvPr/>
        </p:nvSpPr>
        <p:spPr bwMode="auto">
          <a:xfrm>
            <a:off x="395288" y="1482725"/>
            <a:ext cx="8569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 algn="just" eaLnBrk="1" hangingPunct="1"/>
            <a:r>
              <a:rPr lang="pl-PL" altLang="pl-PL" sz="2000"/>
              <a:t>Parametry modelu obiektu są opisane liczbami przedziałowymi: </a:t>
            </a:r>
          </a:p>
        </p:txBody>
      </p:sp>
      <p:sp>
        <p:nvSpPr>
          <p:cNvPr id="225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22537" name="Obiekt 2"/>
          <p:cNvGraphicFramePr>
            <a:graphicFrameLocks noChangeAspect="1"/>
          </p:cNvGraphicFramePr>
          <p:nvPr/>
        </p:nvGraphicFramePr>
        <p:xfrm>
          <a:off x="3087688" y="2219325"/>
          <a:ext cx="2087562" cy="155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9" name="Równanie" r:id="rId3" imgW="583947" imgH="469696" progId="Equation.3">
                  <p:embed/>
                </p:oleObj>
              </mc:Choice>
              <mc:Fallback>
                <p:oleObj name="Równanie" r:id="rId3" imgW="583947" imgH="469696" progId="Equation.3">
                  <p:embed/>
                  <p:pic>
                    <p:nvPicPr>
                      <p:cNvPr id="0" name="Obi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7688" y="2219325"/>
                        <a:ext cx="2087562" cy="155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8" name="pole tekstowe 5"/>
          <p:cNvSpPr txBox="1">
            <a:spLocks noChangeArrowheads="1"/>
          </p:cNvSpPr>
          <p:nvPr/>
        </p:nvSpPr>
        <p:spPr bwMode="auto">
          <a:xfrm>
            <a:off x="6227763" y="2595563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(23)</a:t>
            </a:r>
          </a:p>
        </p:txBody>
      </p:sp>
      <p:sp>
        <p:nvSpPr>
          <p:cNvPr id="22539" name="Prostokąt 14"/>
          <p:cNvSpPr>
            <a:spLocks noChangeArrowheads="1"/>
          </p:cNvSpPr>
          <p:nvPr/>
        </p:nvSpPr>
        <p:spPr bwMode="auto">
          <a:xfrm>
            <a:off x="447675" y="3873500"/>
            <a:ext cx="5510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 algn="just" eaLnBrk="1" hangingPunct="1"/>
            <a:r>
              <a:rPr lang="pl-PL" altLang="pl-PL" sz="2000"/>
              <a:t>których wartości liczbowe są równe: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39750" y="4508500"/>
          <a:ext cx="7272338" cy="1152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077"/>
                <a:gridCol w="2675892"/>
                <a:gridCol w="2940369"/>
              </a:tblGrid>
              <a:tr h="576263"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Parametr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chemeClr val="tx1"/>
                          </a:solidFill>
                          <a:effectLst/>
                        </a:rPr>
                        <a:t>Wartość przedziałowa</a:t>
                      </a:r>
                      <a:endParaRPr lang="pl-PL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chemeClr val="tx1"/>
                          </a:solidFill>
                          <a:effectLst/>
                        </a:rPr>
                        <a:t>Wartość nominalna</a:t>
                      </a:r>
                      <a:endParaRPr lang="pl-PL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/>
                </a:tc>
              </a:tr>
              <a:tr h="288131"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pl-PL" sz="1800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 [s]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chemeClr val="tx1"/>
                          </a:solidFill>
                          <a:effectLst/>
                        </a:rPr>
                        <a:t>[0.57, 0.71]</a:t>
                      </a:r>
                      <a:endParaRPr lang="pl-PL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chemeClr val="tx1"/>
                          </a:solidFill>
                          <a:effectLst/>
                        </a:rPr>
                        <a:t>0.64</a:t>
                      </a:r>
                      <a:endParaRPr lang="pl-PL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/>
                </a:tc>
              </a:tr>
              <a:tr h="288131"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pl-PL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chemeClr val="tx1"/>
                          </a:solidFill>
                          <a:effectLst/>
                        </a:rPr>
                        <a:t>[0.5, 0.7]</a:t>
                      </a:r>
                      <a:endParaRPr lang="pl-PL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0.6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/>
                </a:tc>
              </a:tr>
            </a:tbl>
          </a:graphicData>
        </a:graphic>
      </p:graphicFrame>
      <p:sp>
        <p:nvSpPr>
          <p:cNvPr id="22558" name="Symbol zastępczy daty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23555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8A8471F-CFF4-499E-92A3-FC28D59481B8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pl-PL" altLang="pl-PL" sz="1400" smtClean="0"/>
          </a:p>
        </p:txBody>
      </p:sp>
      <p:sp>
        <p:nvSpPr>
          <p:cNvPr id="23556" name="Tytuł 1"/>
          <p:cNvSpPr txBox="1">
            <a:spLocks/>
          </p:cNvSpPr>
          <p:nvPr/>
        </p:nvSpPr>
        <p:spPr bwMode="auto">
          <a:xfrm>
            <a:off x="1331913" y="204788"/>
            <a:ext cx="7704137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 algn="just"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chemeClr val="tx2"/>
                </a:solidFill>
              </a:rPr>
              <a:t>Przykład </a:t>
            </a:r>
          </a:p>
          <a:p>
            <a:pPr marL="0" lvl="1" algn="just">
              <a:spcBef>
                <a:spcPct val="0"/>
              </a:spcBef>
              <a:buFontTx/>
              <a:buNone/>
            </a:pPr>
            <a:endParaRPr lang="pl-PL" altLang="pl-PL" sz="2400" b="1">
              <a:solidFill>
                <a:schemeClr val="tx2"/>
              </a:solidFill>
            </a:endParaRPr>
          </a:p>
        </p:txBody>
      </p:sp>
      <p:sp>
        <p:nvSpPr>
          <p:cNvPr id="2355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23558" name="Obiekt 2"/>
          <p:cNvGraphicFramePr>
            <a:graphicFrameLocks noChangeAspect="1"/>
          </p:cNvGraphicFramePr>
          <p:nvPr/>
        </p:nvGraphicFramePr>
        <p:xfrm>
          <a:off x="1873250" y="2160588"/>
          <a:ext cx="53975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9" name="Picture" r:id="rId3" imgW="3870605" imgH="918964" progId="Word.Picture.8">
                  <p:embed/>
                </p:oleObj>
              </mc:Choice>
              <mc:Fallback>
                <p:oleObj name="Picture" r:id="rId3" imgW="3870605" imgH="918964" progId="Word.Picture.8">
                  <p:embed/>
                  <p:pic>
                    <p:nvPicPr>
                      <p:cNvPr id="0" name="Obi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0" y="2160588"/>
                        <a:ext cx="53975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23560" name="Obiekt 4"/>
          <p:cNvGraphicFramePr>
            <a:graphicFrameLocks noChangeAspect="1"/>
          </p:cNvGraphicFramePr>
          <p:nvPr/>
        </p:nvGraphicFramePr>
        <p:xfrm>
          <a:off x="1511300" y="3973513"/>
          <a:ext cx="61214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0" name="Równanie" r:id="rId5" imgW="1701800" imgH="254000" progId="Equation.3">
                  <p:embed/>
                </p:oleObj>
              </mc:Choice>
              <mc:Fallback>
                <p:oleObj name="Równanie" r:id="rId5" imgW="1701800" imgH="254000" progId="Equation.3">
                  <p:embed/>
                  <p:pic>
                    <p:nvPicPr>
                      <p:cNvPr id="0" name="Obi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300" y="3973513"/>
                        <a:ext cx="6121400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1" name="Prostokąt 10"/>
          <p:cNvSpPr>
            <a:spLocks noChangeArrowheads="1"/>
          </p:cNvSpPr>
          <p:nvPr/>
        </p:nvSpPr>
        <p:spPr bwMode="auto">
          <a:xfrm>
            <a:off x="447675" y="3573463"/>
            <a:ext cx="5510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 algn="just" eaLnBrk="1" hangingPunct="1"/>
            <a:r>
              <a:rPr lang="pl-PL" altLang="pl-PL" sz="2000"/>
              <a:t>Regulator P2D</a:t>
            </a:r>
            <a:r>
              <a:rPr lang="pl-PL" altLang="pl-PL" sz="2000">
                <a:sym typeface="Symbol" pitchFamily="18" charset="2"/>
              </a:rPr>
              <a:t>  </a:t>
            </a:r>
            <a:r>
              <a:rPr lang="pl-PL" altLang="pl-PL" sz="2000"/>
              <a:t>:</a:t>
            </a:r>
          </a:p>
        </p:txBody>
      </p:sp>
      <p:sp>
        <p:nvSpPr>
          <p:cNvPr id="23562" name="pole tekstowe 5"/>
          <p:cNvSpPr txBox="1">
            <a:spLocks noChangeArrowheads="1"/>
          </p:cNvSpPr>
          <p:nvPr/>
        </p:nvSpPr>
        <p:spPr bwMode="auto">
          <a:xfrm>
            <a:off x="7812088" y="4221163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(24)</a:t>
            </a:r>
          </a:p>
        </p:txBody>
      </p:sp>
      <p:sp>
        <p:nvSpPr>
          <p:cNvPr id="23563" name="Prostokąt 12"/>
          <p:cNvSpPr>
            <a:spLocks noChangeArrowheads="1"/>
          </p:cNvSpPr>
          <p:nvPr/>
        </p:nvSpPr>
        <p:spPr bwMode="auto">
          <a:xfrm>
            <a:off x="444500" y="1484313"/>
            <a:ext cx="5510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 algn="just" eaLnBrk="1" hangingPunct="1"/>
            <a:r>
              <a:rPr lang="pl-PL" altLang="pl-PL" sz="2000"/>
              <a:t>Zamknięty układ regulacji: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23565" name="Obiekt 6"/>
          <p:cNvGraphicFramePr>
            <a:graphicFrameLocks noChangeAspect="1"/>
          </p:cNvGraphicFramePr>
          <p:nvPr/>
        </p:nvGraphicFramePr>
        <p:xfrm>
          <a:off x="4211638" y="5445125"/>
          <a:ext cx="15367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1" name="Równanie" r:id="rId7" imgW="571252" imgH="215806" progId="Equation.3">
                  <p:embed/>
                </p:oleObj>
              </mc:Choice>
              <mc:Fallback>
                <p:oleObj name="Równanie" r:id="rId7" imgW="571252" imgH="215806" progId="Equation.3">
                  <p:embed/>
                  <p:pic>
                    <p:nvPicPr>
                      <p:cNvPr id="0" name="Obi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5445125"/>
                        <a:ext cx="1536700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6" name="Prostokąt 15"/>
          <p:cNvSpPr>
            <a:spLocks noChangeArrowheads="1"/>
          </p:cNvSpPr>
          <p:nvPr/>
        </p:nvSpPr>
        <p:spPr bwMode="auto">
          <a:xfrm>
            <a:off x="447675" y="4868863"/>
            <a:ext cx="55102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 algn="just" eaLnBrk="1" hangingPunct="1"/>
            <a:r>
              <a:rPr lang="pl-PL" altLang="pl-PL" sz="2000"/>
              <a:t>Zakładamy, że rzędy ułamkowe są współmierne:</a:t>
            </a:r>
          </a:p>
        </p:txBody>
      </p:sp>
      <p:sp>
        <p:nvSpPr>
          <p:cNvPr id="23567" name="pole tekstowe 5"/>
          <p:cNvSpPr txBox="1">
            <a:spLocks noChangeArrowheads="1"/>
          </p:cNvSpPr>
          <p:nvPr/>
        </p:nvSpPr>
        <p:spPr bwMode="auto">
          <a:xfrm>
            <a:off x="6156325" y="5445125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(25)</a:t>
            </a:r>
          </a:p>
        </p:txBody>
      </p:sp>
      <p:sp>
        <p:nvSpPr>
          <p:cNvPr id="23568" name="Symbol zastępczy daty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24579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D19F4BE-ACD3-4191-A973-61B88305F1C4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pl-PL" altLang="pl-PL" sz="1400" smtClean="0"/>
          </a:p>
        </p:txBody>
      </p:sp>
      <p:sp>
        <p:nvSpPr>
          <p:cNvPr id="24580" name="Tytuł 1"/>
          <p:cNvSpPr txBox="1">
            <a:spLocks/>
          </p:cNvSpPr>
          <p:nvPr/>
        </p:nvSpPr>
        <p:spPr bwMode="auto">
          <a:xfrm>
            <a:off x="1331913" y="204788"/>
            <a:ext cx="6408737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chemeClr val="tx2"/>
                </a:solidFill>
              </a:rPr>
              <a:t>Przykład </a:t>
            </a:r>
          </a:p>
          <a:p>
            <a:pPr marL="0" lvl="1">
              <a:spcBef>
                <a:spcPct val="0"/>
              </a:spcBef>
              <a:buFontTx/>
              <a:buNone/>
            </a:pPr>
            <a:endParaRPr lang="pl-PL" altLang="pl-PL" sz="2400" b="1">
              <a:solidFill>
                <a:schemeClr val="tx2"/>
              </a:solidFill>
            </a:endParaRPr>
          </a:p>
        </p:txBody>
      </p:sp>
      <p:sp>
        <p:nvSpPr>
          <p:cNvPr id="2458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24582" name="Obiekt 2"/>
          <p:cNvGraphicFramePr>
            <a:graphicFrameLocks noChangeAspect="1"/>
          </p:cNvGraphicFramePr>
          <p:nvPr/>
        </p:nvGraphicFramePr>
        <p:xfrm>
          <a:off x="1887538" y="2420938"/>
          <a:ext cx="5368925" cy="316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Picture" r:id="rId3" imgW="3874008" imgH="2267712" progId="Word.Picture.8">
                  <p:embed/>
                </p:oleObj>
              </mc:Choice>
              <mc:Fallback>
                <p:oleObj name="Picture" r:id="rId3" imgW="3874008" imgH="2267712" progId="Word.Picture.8">
                  <p:embed/>
                  <p:pic>
                    <p:nvPicPr>
                      <p:cNvPr id="0" name="Obi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7538" y="2420938"/>
                        <a:ext cx="5368925" cy="316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3" name="Prostokąt 9"/>
          <p:cNvSpPr>
            <a:spLocks noChangeArrowheads="1"/>
          </p:cNvSpPr>
          <p:nvPr/>
        </p:nvSpPr>
        <p:spPr bwMode="auto">
          <a:xfrm>
            <a:off x="323850" y="1412875"/>
            <a:ext cx="7704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 algn="just" eaLnBrk="1" hangingPunct="1"/>
            <a:r>
              <a:rPr lang="pl-PL" altLang="pl-PL" sz="2000"/>
              <a:t>Realizacja równoległa regulatora:</a:t>
            </a:r>
          </a:p>
        </p:txBody>
      </p:sp>
      <p:sp>
        <p:nvSpPr>
          <p:cNvPr id="24584" name="Symbol zastępczy daty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25603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C8F456D-0729-42E5-93BC-6F40032F19E0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pl-PL" altLang="pl-PL" sz="1400" smtClean="0"/>
          </a:p>
        </p:txBody>
      </p:sp>
      <p:sp>
        <p:nvSpPr>
          <p:cNvPr id="25604" name="Tytuł 1"/>
          <p:cNvSpPr txBox="1">
            <a:spLocks/>
          </p:cNvSpPr>
          <p:nvPr/>
        </p:nvSpPr>
        <p:spPr bwMode="auto">
          <a:xfrm>
            <a:off x="1331913" y="204788"/>
            <a:ext cx="6408737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chemeClr val="tx2"/>
                </a:solidFill>
              </a:rPr>
              <a:t>Przykład </a:t>
            </a:r>
          </a:p>
          <a:p>
            <a:pPr marL="0" lvl="1">
              <a:spcBef>
                <a:spcPct val="0"/>
              </a:spcBef>
              <a:buFontTx/>
              <a:buNone/>
            </a:pPr>
            <a:endParaRPr lang="pl-PL" altLang="pl-PL" sz="2400" b="1">
              <a:solidFill>
                <a:schemeClr val="tx2"/>
              </a:solidFill>
            </a:endParaRPr>
          </a:p>
        </p:txBody>
      </p:sp>
      <p:sp>
        <p:nvSpPr>
          <p:cNvPr id="2560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25606" name="Obiekt 2"/>
          <p:cNvGraphicFramePr>
            <a:graphicFrameLocks noChangeAspect="1"/>
          </p:cNvGraphicFramePr>
          <p:nvPr/>
        </p:nvGraphicFramePr>
        <p:xfrm>
          <a:off x="1116013" y="1684338"/>
          <a:ext cx="691197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8" name="Równanie" r:id="rId3" imgW="3035300" imgH="495300" progId="Equation.3">
                  <p:embed/>
                </p:oleObj>
              </mc:Choice>
              <mc:Fallback>
                <p:oleObj name="Równanie" r:id="rId3" imgW="3035300" imgH="495300" progId="Equation.3">
                  <p:embed/>
                  <p:pic>
                    <p:nvPicPr>
                      <p:cNvPr id="0" name="Obi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684338"/>
                        <a:ext cx="6911975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7" name="Prostokąt 8"/>
          <p:cNvSpPr>
            <a:spLocks noChangeArrowheads="1"/>
          </p:cNvSpPr>
          <p:nvPr/>
        </p:nvSpPr>
        <p:spPr bwMode="auto">
          <a:xfrm>
            <a:off x="296863" y="1284288"/>
            <a:ext cx="7704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 algn="just" eaLnBrk="1" hangingPunct="1"/>
            <a:r>
              <a:rPr lang="pl-PL" altLang="pl-PL" sz="2000"/>
              <a:t>Transmitancja układu zamkniętego:</a:t>
            </a:r>
          </a:p>
        </p:txBody>
      </p:sp>
      <p:sp>
        <p:nvSpPr>
          <p:cNvPr id="25608" name="pole tekstowe 5"/>
          <p:cNvSpPr txBox="1">
            <a:spLocks noChangeArrowheads="1"/>
          </p:cNvSpPr>
          <p:nvPr/>
        </p:nvSpPr>
        <p:spPr bwMode="auto">
          <a:xfrm>
            <a:off x="8193088" y="2124075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(26)</a:t>
            </a:r>
          </a:p>
        </p:txBody>
      </p:sp>
      <p:sp>
        <p:nvSpPr>
          <p:cNvPr id="25609" name="Prostokąt 3"/>
          <p:cNvSpPr>
            <a:spLocks noChangeArrowheads="1"/>
          </p:cNvSpPr>
          <p:nvPr/>
        </p:nvSpPr>
        <p:spPr bwMode="auto">
          <a:xfrm>
            <a:off x="554038" y="2782888"/>
            <a:ext cx="8035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załóżmy, że współmierne rzędy są równe: </a:t>
            </a:r>
            <a:r>
              <a:rPr lang="pl-PL" altLang="pl-PL" i="1">
                <a:sym typeface="Symbol" pitchFamily="18" charset="2"/>
              </a:rPr>
              <a:t></a:t>
            </a:r>
            <a:r>
              <a:rPr lang="pl-PL" altLang="pl-PL" i="1" baseline="-25000"/>
              <a:t>2</a:t>
            </a:r>
            <a:r>
              <a:rPr lang="pl-PL" altLang="pl-PL"/>
              <a:t>= 0.5, i </a:t>
            </a:r>
            <a:r>
              <a:rPr lang="pl-PL" altLang="pl-PL" i="1">
                <a:sym typeface="Symbol" pitchFamily="18" charset="2"/>
              </a:rPr>
              <a:t></a:t>
            </a:r>
            <a:r>
              <a:rPr lang="pl-PL" altLang="pl-PL" i="1" baseline="-25000"/>
              <a:t>1</a:t>
            </a:r>
            <a:r>
              <a:rPr lang="pl-PL" altLang="pl-PL"/>
              <a:t> =3</a:t>
            </a:r>
            <a:r>
              <a:rPr lang="pl-PL" altLang="pl-PL" i="1">
                <a:sym typeface="Symbol" pitchFamily="18" charset="2"/>
              </a:rPr>
              <a:t></a:t>
            </a:r>
            <a:r>
              <a:rPr lang="pl-PL" altLang="pl-PL" i="1" baseline="-25000"/>
              <a:t>2</a:t>
            </a:r>
            <a:r>
              <a:rPr lang="pl-PL" altLang="pl-PL"/>
              <a:t>. Wtedy wielomian charakterystyczny przyjmie postać: 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25611" name="Obiekt 5"/>
          <p:cNvGraphicFramePr>
            <a:graphicFrameLocks noChangeAspect="1"/>
          </p:cNvGraphicFramePr>
          <p:nvPr/>
        </p:nvGraphicFramePr>
        <p:xfrm>
          <a:off x="971550" y="3500438"/>
          <a:ext cx="747077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9" name="Równanie" r:id="rId5" imgW="2374900" imgH="228600" progId="Equation.3">
                  <p:embed/>
                </p:oleObj>
              </mc:Choice>
              <mc:Fallback>
                <p:oleObj name="Równanie" r:id="rId5" imgW="2374900" imgH="228600" progId="Equation.3">
                  <p:embed/>
                  <p:pic>
                    <p:nvPicPr>
                      <p:cNvPr id="0" name="Obi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500438"/>
                        <a:ext cx="747077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2" name="pole tekstowe 5"/>
          <p:cNvSpPr txBox="1">
            <a:spLocks noChangeArrowheads="1"/>
          </p:cNvSpPr>
          <p:nvPr/>
        </p:nvSpPr>
        <p:spPr bwMode="auto">
          <a:xfrm>
            <a:off x="8358188" y="3716338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(27)</a:t>
            </a:r>
          </a:p>
        </p:txBody>
      </p:sp>
      <p:sp>
        <p:nvSpPr>
          <p:cNvPr id="256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25614" name="Obiekt 7"/>
          <p:cNvGraphicFramePr>
            <a:graphicFrameLocks noChangeAspect="1"/>
          </p:cNvGraphicFramePr>
          <p:nvPr/>
        </p:nvGraphicFramePr>
        <p:xfrm>
          <a:off x="2051050" y="5084763"/>
          <a:ext cx="5872163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name="Równanie" r:id="rId7" imgW="2730500" imgH="254000" progId="Equation.3">
                  <p:embed/>
                </p:oleObj>
              </mc:Choice>
              <mc:Fallback>
                <p:oleObj name="Równanie" r:id="rId7" imgW="2730500" imgH="254000" progId="Equation.3">
                  <p:embed/>
                  <p:pic>
                    <p:nvPicPr>
                      <p:cNvPr id="0" name="Obi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5084763"/>
                        <a:ext cx="5872163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5" name="pole tekstowe 5"/>
          <p:cNvSpPr txBox="1">
            <a:spLocks noChangeArrowheads="1"/>
          </p:cNvSpPr>
          <p:nvPr/>
        </p:nvSpPr>
        <p:spPr bwMode="auto">
          <a:xfrm>
            <a:off x="8129588" y="5589588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(28)</a:t>
            </a:r>
          </a:p>
        </p:txBody>
      </p:sp>
      <p:sp>
        <p:nvSpPr>
          <p:cNvPr id="25616" name="Prostokąt 18"/>
          <p:cNvSpPr>
            <a:spLocks noChangeArrowheads="1"/>
          </p:cNvSpPr>
          <p:nvPr/>
        </p:nvSpPr>
        <p:spPr bwMode="auto">
          <a:xfrm>
            <a:off x="296863" y="4437063"/>
            <a:ext cx="4851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 algn="just" eaLnBrk="1" hangingPunct="1"/>
            <a:r>
              <a:rPr lang="pl-PL" altLang="pl-PL" sz="2000"/>
              <a:t>Quasi wielomian charakterystyczny:</a:t>
            </a:r>
          </a:p>
        </p:txBody>
      </p:sp>
      <p:sp>
        <p:nvSpPr>
          <p:cNvPr id="25617" name="Symbol zastępczy daty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26627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2A330F3-143F-4811-A3AF-33DA9709BE4F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pl-PL" altLang="pl-PL" sz="1400" smtClean="0"/>
          </a:p>
        </p:txBody>
      </p:sp>
      <p:sp>
        <p:nvSpPr>
          <p:cNvPr id="26628" name="Tytuł 1"/>
          <p:cNvSpPr txBox="1">
            <a:spLocks/>
          </p:cNvSpPr>
          <p:nvPr/>
        </p:nvSpPr>
        <p:spPr bwMode="auto">
          <a:xfrm>
            <a:off x="1331913" y="204788"/>
            <a:ext cx="6408737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chemeClr val="tx2"/>
                </a:solidFill>
              </a:rPr>
              <a:t>Przykład</a:t>
            </a:r>
          </a:p>
          <a:p>
            <a:pPr marL="0" lvl="1">
              <a:spcBef>
                <a:spcPct val="0"/>
              </a:spcBef>
              <a:buFontTx/>
              <a:buNone/>
            </a:pPr>
            <a:endParaRPr lang="pl-PL" altLang="pl-PL" sz="2400" b="1">
              <a:solidFill>
                <a:schemeClr val="tx2"/>
              </a:solidFill>
            </a:endParaRPr>
          </a:p>
        </p:txBody>
      </p:sp>
      <p:sp>
        <p:nvSpPr>
          <p:cNvPr id="26629" name="pole tekstowe 5"/>
          <p:cNvSpPr txBox="1">
            <a:spLocks noChangeArrowheads="1"/>
          </p:cNvSpPr>
          <p:nvPr/>
        </p:nvSpPr>
        <p:spPr bwMode="auto">
          <a:xfrm>
            <a:off x="7943850" y="2924175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(29)</a:t>
            </a:r>
          </a:p>
        </p:txBody>
      </p:sp>
      <p:sp>
        <p:nvSpPr>
          <p:cNvPr id="2663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26631" name="Obiekt 3"/>
          <p:cNvGraphicFramePr>
            <a:graphicFrameLocks noChangeAspect="1"/>
          </p:cNvGraphicFramePr>
          <p:nvPr/>
        </p:nvGraphicFramePr>
        <p:xfrm>
          <a:off x="1782763" y="2241550"/>
          <a:ext cx="5507037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Równanie" r:id="rId3" imgW="2565400" imgH="1092200" progId="Equation.3">
                  <p:embed/>
                </p:oleObj>
              </mc:Choice>
              <mc:Fallback>
                <p:oleObj name="Równanie" r:id="rId3" imgW="2565400" imgH="1092200" progId="Equation.3">
                  <p:embed/>
                  <p:pic>
                    <p:nvPicPr>
                      <p:cNvPr id="0" name="Obi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763" y="2241550"/>
                        <a:ext cx="5507037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Prostokąt 11"/>
          <p:cNvSpPr>
            <a:spLocks noChangeArrowheads="1"/>
          </p:cNvSpPr>
          <p:nvPr/>
        </p:nvSpPr>
        <p:spPr bwMode="auto">
          <a:xfrm>
            <a:off x="315913" y="1484313"/>
            <a:ext cx="6200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 algn="just" eaLnBrk="1" hangingPunct="1"/>
            <a:r>
              <a:rPr lang="pl-PL" altLang="pl-PL" sz="2000"/>
              <a:t>Wielomiany Charitonova wielomianu (28): :</a:t>
            </a:r>
          </a:p>
        </p:txBody>
      </p:sp>
      <p:sp>
        <p:nvSpPr>
          <p:cNvPr id="26633" name="Symbol zastępczy daty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27651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C424415-54E6-4A9E-A239-849C0E2393C6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pl-PL" altLang="pl-PL" sz="1400" smtClean="0"/>
          </a:p>
        </p:txBody>
      </p:sp>
      <p:sp>
        <p:nvSpPr>
          <p:cNvPr id="27652" name="Tytuł 1"/>
          <p:cNvSpPr txBox="1">
            <a:spLocks/>
          </p:cNvSpPr>
          <p:nvPr/>
        </p:nvSpPr>
        <p:spPr bwMode="auto">
          <a:xfrm>
            <a:off x="1331913" y="204788"/>
            <a:ext cx="6408737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chemeClr val="tx2"/>
                </a:solidFill>
              </a:rPr>
              <a:t>Przykład </a:t>
            </a:r>
          </a:p>
        </p:txBody>
      </p:sp>
      <p:sp>
        <p:nvSpPr>
          <p:cNvPr id="27653" name="pole tekstowe 5"/>
          <p:cNvSpPr txBox="1">
            <a:spLocks noChangeArrowheads="1"/>
          </p:cNvSpPr>
          <p:nvPr/>
        </p:nvSpPr>
        <p:spPr bwMode="auto">
          <a:xfrm>
            <a:off x="539750" y="1484313"/>
            <a:ext cx="4673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Macierz Hurwitza dla wielomianu (28):</a:t>
            </a:r>
          </a:p>
        </p:txBody>
      </p:sp>
      <p:sp>
        <p:nvSpPr>
          <p:cNvPr id="2765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27655" name="Obiekt 2"/>
          <p:cNvGraphicFramePr>
            <a:graphicFrameLocks noChangeAspect="1"/>
          </p:cNvGraphicFramePr>
          <p:nvPr/>
        </p:nvGraphicFramePr>
        <p:xfrm>
          <a:off x="1958975" y="2205038"/>
          <a:ext cx="5014913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Równanie" r:id="rId3" imgW="1625600" imgH="800100" progId="Equation.3">
                  <p:embed/>
                </p:oleObj>
              </mc:Choice>
              <mc:Fallback>
                <p:oleObj name="Równanie" r:id="rId3" imgW="1625600" imgH="800100" progId="Equation.3">
                  <p:embed/>
                  <p:pic>
                    <p:nvPicPr>
                      <p:cNvPr id="0" name="Obi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8975" y="2205038"/>
                        <a:ext cx="5014913" cy="244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6" name="pole tekstowe 5"/>
          <p:cNvSpPr txBox="1">
            <a:spLocks noChangeArrowheads="1"/>
          </p:cNvSpPr>
          <p:nvPr/>
        </p:nvSpPr>
        <p:spPr bwMode="auto">
          <a:xfrm>
            <a:off x="7359650" y="3059113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(30)</a:t>
            </a:r>
          </a:p>
        </p:txBody>
      </p:sp>
      <p:sp>
        <p:nvSpPr>
          <p:cNvPr id="27657" name="Symbol zastępczy daty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28675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585629C-A07C-40F5-8A2E-2BE4B32A7292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pl-PL" altLang="pl-PL" sz="1400" smtClean="0"/>
          </a:p>
        </p:txBody>
      </p:sp>
      <p:sp>
        <p:nvSpPr>
          <p:cNvPr id="28676" name="Tytuł 1"/>
          <p:cNvSpPr txBox="1">
            <a:spLocks/>
          </p:cNvSpPr>
          <p:nvPr/>
        </p:nvSpPr>
        <p:spPr bwMode="auto">
          <a:xfrm>
            <a:off x="1331913" y="204788"/>
            <a:ext cx="6408737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chemeClr val="tx2"/>
                </a:solidFill>
              </a:rPr>
              <a:t>Przykład</a:t>
            </a:r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107950" y="1628775"/>
            <a:ext cx="86423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252413" eaLnBrk="0" hangingPunct="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457200" algn="l"/>
              </a:tabLst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457200" algn="l"/>
              </a:tabLst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l-PL" altLang="pl-PL" sz="1800">
                <a:cs typeface="Times New Roman" pitchFamily="18" charset="0"/>
              </a:rPr>
              <a:t>Warunki stabilności wielomianu (28):</a:t>
            </a:r>
            <a:endParaRPr lang="pl-PL" altLang="pl-PL" sz="1800"/>
          </a:p>
        </p:txBody>
      </p:sp>
      <p:sp>
        <p:nvSpPr>
          <p:cNvPr id="28678" name="pole tekstowe 5"/>
          <p:cNvSpPr txBox="1">
            <a:spLocks noChangeArrowheads="1"/>
          </p:cNvSpPr>
          <p:nvPr/>
        </p:nvSpPr>
        <p:spPr bwMode="auto">
          <a:xfrm>
            <a:off x="7596188" y="4716463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(31)</a:t>
            </a:r>
          </a:p>
        </p:txBody>
      </p:sp>
      <p:sp>
        <p:nvSpPr>
          <p:cNvPr id="2867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28680" name="Obiekt 2"/>
          <p:cNvGraphicFramePr>
            <a:graphicFrameLocks noChangeAspect="1"/>
          </p:cNvGraphicFramePr>
          <p:nvPr/>
        </p:nvGraphicFramePr>
        <p:xfrm>
          <a:off x="611188" y="2276475"/>
          <a:ext cx="8270875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5" name="Równanie" r:id="rId3" imgW="3606800" imgH="622300" progId="Equation.3">
                  <p:embed/>
                </p:oleObj>
              </mc:Choice>
              <mc:Fallback>
                <p:oleObj name="Równanie" r:id="rId3" imgW="3606800" imgH="622300" progId="Equation.3">
                  <p:embed/>
                  <p:pic>
                    <p:nvPicPr>
                      <p:cNvPr id="0" name="Obi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276475"/>
                        <a:ext cx="8270875" cy="143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28682" name="Obiekt 4"/>
          <p:cNvGraphicFramePr>
            <a:graphicFrameLocks noChangeAspect="1"/>
          </p:cNvGraphicFramePr>
          <p:nvPr/>
        </p:nvGraphicFramePr>
        <p:xfrm>
          <a:off x="3059113" y="4437063"/>
          <a:ext cx="4138612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6" name="Równanie" r:id="rId5" imgW="1943100" imgH="469900" progId="Equation.3">
                  <p:embed/>
                </p:oleObj>
              </mc:Choice>
              <mc:Fallback>
                <p:oleObj name="Równanie" r:id="rId5" imgW="1943100" imgH="469900" progId="Equation.3">
                  <p:embed/>
                  <p:pic>
                    <p:nvPicPr>
                      <p:cNvPr id="0" name="Obi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4437063"/>
                        <a:ext cx="4138612" cy="1017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3" name="pole tekstowe 5"/>
          <p:cNvSpPr txBox="1">
            <a:spLocks noChangeArrowheads="1"/>
          </p:cNvSpPr>
          <p:nvPr/>
        </p:nvSpPr>
        <p:spPr bwMode="auto">
          <a:xfrm>
            <a:off x="1979613" y="3933825"/>
            <a:ext cx="8366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Czyli:</a:t>
            </a:r>
          </a:p>
        </p:txBody>
      </p:sp>
      <p:sp>
        <p:nvSpPr>
          <p:cNvPr id="28684" name="Symbol zastępczy daty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29699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AEC694C-C6F9-4206-ADB6-5B2B4D97FFEA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pl-PL" altLang="pl-PL" sz="1400" smtClean="0"/>
          </a:p>
        </p:txBody>
      </p:sp>
      <p:sp>
        <p:nvSpPr>
          <p:cNvPr id="29700" name="Tytuł 1"/>
          <p:cNvSpPr txBox="1">
            <a:spLocks/>
          </p:cNvSpPr>
          <p:nvPr/>
        </p:nvSpPr>
        <p:spPr bwMode="auto">
          <a:xfrm>
            <a:off x="1331913" y="204788"/>
            <a:ext cx="6408737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chemeClr val="tx2"/>
                </a:solidFill>
              </a:rPr>
              <a:t>Przykład</a:t>
            </a:r>
          </a:p>
        </p:txBody>
      </p:sp>
      <p:sp>
        <p:nvSpPr>
          <p:cNvPr id="29701" name="Prostokąt 5"/>
          <p:cNvSpPr>
            <a:spLocks noChangeArrowheads="1"/>
          </p:cNvSpPr>
          <p:nvPr/>
        </p:nvSpPr>
        <p:spPr bwMode="auto">
          <a:xfrm>
            <a:off x="377825" y="1628775"/>
            <a:ext cx="83169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Obszar odpornej stabilności to część wspólna obszarów stabilności dla wszystkich 4 wielomianów Charitonova:</a:t>
            </a:r>
          </a:p>
        </p:txBody>
      </p:sp>
      <p:sp>
        <p:nvSpPr>
          <p:cNvPr id="2970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graphicFrame>
        <p:nvGraphicFramePr>
          <p:cNvPr id="29703" name="Obiekt 2"/>
          <p:cNvGraphicFramePr>
            <a:graphicFrameLocks noChangeAspect="1"/>
          </p:cNvGraphicFramePr>
          <p:nvPr/>
        </p:nvGraphicFramePr>
        <p:xfrm>
          <a:off x="1074738" y="2725738"/>
          <a:ext cx="6813550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Równanie" r:id="rId3" imgW="2628900" imgH="533400" progId="Equation.3">
                  <p:embed/>
                </p:oleObj>
              </mc:Choice>
              <mc:Fallback>
                <p:oleObj name="Równanie" r:id="rId3" imgW="2628900" imgH="533400" progId="Equation.3">
                  <p:embed/>
                  <p:pic>
                    <p:nvPicPr>
                      <p:cNvPr id="0" name="Obi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8" y="2725738"/>
                        <a:ext cx="6813550" cy="140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4" name="pole tekstowe 5"/>
          <p:cNvSpPr txBox="1">
            <a:spLocks noChangeArrowheads="1"/>
          </p:cNvSpPr>
          <p:nvPr/>
        </p:nvSpPr>
        <p:spPr bwMode="auto">
          <a:xfrm>
            <a:off x="8101013" y="3244850"/>
            <a:ext cx="760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(32)</a:t>
            </a:r>
          </a:p>
        </p:txBody>
      </p:sp>
      <p:sp>
        <p:nvSpPr>
          <p:cNvPr id="29705" name="Symbol zastępczy daty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30723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5F77BD4-590F-43E3-892A-1271E5738230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pl-PL" altLang="pl-PL" sz="1400" smtClean="0"/>
          </a:p>
        </p:txBody>
      </p:sp>
      <p:sp>
        <p:nvSpPr>
          <p:cNvPr id="30724" name="Tytuł 1"/>
          <p:cNvSpPr txBox="1">
            <a:spLocks/>
          </p:cNvSpPr>
          <p:nvPr/>
        </p:nvSpPr>
        <p:spPr bwMode="auto">
          <a:xfrm>
            <a:off x="1331913" y="204788"/>
            <a:ext cx="6408737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chemeClr val="tx2"/>
                </a:solidFill>
              </a:rPr>
              <a:t>Przykład</a:t>
            </a:r>
          </a:p>
        </p:txBody>
      </p:sp>
      <p:sp>
        <p:nvSpPr>
          <p:cNvPr id="30725" name="Prostokąt 4"/>
          <p:cNvSpPr>
            <a:spLocks noChangeArrowheads="1"/>
          </p:cNvSpPr>
          <p:nvPr/>
        </p:nvSpPr>
        <p:spPr bwMode="auto">
          <a:xfrm>
            <a:off x="250825" y="1412875"/>
            <a:ext cx="792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Obszar stabilności na płaszczyźnie nastaw regulatora:</a:t>
            </a:r>
          </a:p>
        </p:txBody>
      </p:sp>
      <p:pic>
        <p:nvPicPr>
          <p:cNvPr id="30726" name="Obraz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989138"/>
            <a:ext cx="6202362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Symbol zastępczy daty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/>
          <p:cNvSpPr txBox="1"/>
          <p:nvPr/>
        </p:nvSpPr>
        <p:spPr>
          <a:xfrm>
            <a:off x="7631113" y="6611938"/>
            <a:ext cx="1512887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hlinkClick r:id="rId3"/>
              </a:rPr>
              <a:t>www.agh.edu.pl</a:t>
            </a:r>
            <a:endParaRPr lang="pl-PL" sz="11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099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4100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EEDA818-D732-4986-A7C2-E1EA3A814576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pl-PL" altLang="pl-PL" sz="1400" smtClean="0"/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1690688" y="1006475"/>
            <a:ext cx="68421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ts val="2400"/>
              </a:lnSpc>
              <a:spcBef>
                <a:spcPct val="0"/>
              </a:spcBef>
              <a:buFontTx/>
              <a:buNone/>
            </a:pPr>
            <a:r>
              <a:rPr lang="pl-PL" altLang="pl-PL" sz="2200" b="1"/>
              <a:t>Uwagi wstępne</a:t>
            </a:r>
          </a:p>
        </p:txBody>
      </p:sp>
      <p:sp>
        <p:nvSpPr>
          <p:cNvPr id="5" name="Prostokąt 4"/>
          <p:cNvSpPr/>
          <p:nvPr/>
        </p:nvSpPr>
        <p:spPr>
          <a:xfrm>
            <a:off x="323850" y="1628775"/>
            <a:ext cx="8640763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dirty="0"/>
              <a:t>Rachunek różniczkowy niecałkowitego rzędu był przedmiotem rozważań matematyków od XVII wieku, jednakże ówczesny stan rozwoju techniki obliczeniowej nie pozwalał na wskazanie  sensowych obszarów zastosowań ani </a:t>
            </a:r>
            <a:r>
              <a:rPr lang="pl-PL" baseline="30000" dirty="0"/>
              <a:t> </a:t>
            </a:r>
            <a:r>
              <a:rPr lang="pl-PL" dirty="0"/>
              <a:t>skutecznych narzędzi obliczeniowych pozwalających na ich analizę. </a:t>
            </a:r>
          </a:p>
          <a:p>
            <a:pPr algn="just">
              <a:defRPr/>
            </a:pPr>
            <a:endParaRPr lang="pl-PL" dirty="0"/>
          </a:p>
          <a:p>
            <a:pPr algn="just">
              <a:defRPr/>
            </a:pPr>
            <a:r>
              <a:rPr lang="pl-PL" dirty="0"/>
              <a:t>Obecnie w automatyce dziedzina zastosowań rachunku niecałkowitego rzędu jest dość szeroka i obejmuje dwa główne obszary:</a:t>
            </a:r>
          </a:p>
          <a:p>
            <a:pPr algn="just">
              <a:defRPr/>
            </a:pP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dirty="0"/>
              <a:t>Modelowanie systemów i procesów o złożonej dynamice,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u="sng" dirty="0"/>
              <a:t>Regulatory ułamkowego rzędu.</a:t>
            </a:r>
          </a:p>
        </p:txBody>
      </p:sp>
      <p:sp>
        <p:nvSpPr>
          <p:cNvPr id="4103" name="Symbol zastępczy daty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31747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ADD7D08-E886-40CC-9A7D-21E3654068E8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pl-PL" altLang="pl-PL" sz="1400" smtClean="0"/>
          </a:p>
        </p:txBody>
      </p:sp>
      <p:sp>
        <p:nvSpPr>
          <p:cNvPr id="31748" name="Tytuł 1"/>
          <p:cNvSpPr txBox="1">
            <a:spLocks/>
          </p:cNvSpPr>
          <p:nvPr/>
        </p:nvSpPr>
        <p:spPr bwMode="auto">
          <a:xfrm>
            <a:off x="1331913" y="204788"/>
            <a:ext cx="6408737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chemeClr val="tx2"/>
                </a:solidFill>
              </a:rPr>
              <a:t>Przykład</a:t>
            </a:r>
          </a:p>
        </p:txBody>
      </p:sp>
      <p:sp>
        <p:nvSpPr>
          <p:cNvPr id="31749" name="Prostokąt 4"/>
          <p:cNvSpPr>
            <a:spLocks noChangeArrowheads="1"/>
          </p:cNvSpPr>
          <p:nvPr/>
        </p:nvSpPr>
        <p:spPr bwMode="auto">
          <a:xfrm>
            <a:off x="250825" y="1460500"/>
            <a:ext cx="8785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Testy układów sterowania wykonano z użyciem środowiska MATLAB/SIMULINK:</a:t>
            </a:r>
          </a:p>
        </p:txBody>
      </p:sp>
      <p:pic>
        <p:nvPicPr>
          <p:cNvPr id="31750" name="Obraz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295525"/>
            <a:ext cx="6480175" cy="394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1" name="Symbol zastępczy daty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KraSyNT 26 09 2016</a:t>
            </a:r>
          </a:p>
        </p:txBody>
      </p:sp>
      <p:sp>
        <p:nvSpPr>
          <p:cNvPr id="32771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65EB584-35F0-4098-959F-82C91ED0793F}" type="slidenum">
              <a:rPr lang="pl-PL" altLang="pl-PL" smtClean="0"/>
              <a:pPr eaLnBrk="1" hangingPunct="1"/>
              <a:t>31</a:t>
            </a:fld>
            <a:endParaRPr lang="pl-PL" altLang="pl-PL" smtClean="0"/>
          </a:p>
        </p:txBody>
      </p:sp>
      <p:sp>
        <p:nvSpPr>
          <p:cNvPr id="32772" name="Tytuł 1"/>
          <p:cNvSpPr txBox="1">
            <a:spLocks/>
          </p:cNvSpPr>
          <p:nvPr/>
        </p:nvSpPr>
        <p:spPr bwMode="auto">
          <a:xfrm>
            <a:off x="1331913" y="204788"/>
            <a:ext cx="6408737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chemeClr val="tx2"/>
                </a:solidFill>
              </a:rPr>
              <a:t>Przykład</a:t>
            </a:r>
          </a:p>
        </p:txBody>
      </p:sp>
      <p:pic>
        <p:nvPicPr>
          <p:cNvPr id="32773" name="Obraz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916113"/>
            <a:ext cx="6769100" cy="438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Prostokąt 5"/>
          <p:cNvSpPr>
            <a:spLocks noChangeArrowheads="1"/>
          </p:cNvSpPr>
          <p:nvPr/>
        </p:nvSpPr>
        <p:spPr bwMode="auto">
          <a:xfrm>
            <a:off x="358775" y="1455738"/>
            <a:ext cx="842645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Odpowiedzi skokowe układów regulacji z regulatorem PD całkowitego rzędu oraz regulatorem P2D</a:t>
            </a:r>
            <a:r>
              <a:rPr lang="pl-PL" altLang="pl-PL" baseline="30000"/>
              <a:t>β</a:t>
            </a:r>
            <a:r>
              <a:rPr lang="pl-PL" altLang="pl-PL"/>
              <a:t> dla nominalnych parametrów obiektu regulacji:</a:t>
            </a:r>
          </a:p>
        </p:txBody>
      </p:sp>
      <p:sp>
        <p:nvSpPr>
          <p:cNvPr id="32775" name="Symbol zastępczy daty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KraSyNT 26 09 2016</a:t>
            </a:r>
          </a:p>
        </p:txBody>
      </p:sp>
      <p:sp>
        <p:nvSpPr>
          <p:cNvPr id="33795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5ACD673-534D-42DA-A4F8-F9E9DEF3F9A3}" type="slidenum">
              <a:rPr lang="pl-PL" altLang="pl-PL" smtClean="0"/>
              <a:pPr eaLnBrk="1" hangingPunct="1"/>
              <a:t>32</a:t>
            </a:fld>
            <a:endParaRPr lang="pl-PL" altLang="pl-PL" smtClean="0"/>
          </a:p>
        </p:txBody>
      </p:sp>
      <p:sp>
        <p:nvSpPr>
          <p:cNvPr id="33796" name="Tytuł 1"/>
          <p:cNvSpPr txBox="1">
            <a:spLocks/>
          </p:cNvSpPr>
          <p:nvPr/>
        </p:nvSpPr>
        <p:spPr bwMode="auto">
          <a:xfrm>
            <a:off x="1331913" y="204788"/>
            <a:ext cx="6408737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chemeClr val="tx2"/>
                </a:solidFill>
              </a:rPr>
              <a:t>Przykład</a:t>
            </a:r>
          </a:p>
        </p:txBody>
      </p:sp>
      <p:sp>
        <p:nvSpPr>
          <p:cNvPr id="33797" name="Prostokąt 4"/>
          <p:cNvSpPr>
            <a:spLocks noChangeArrowheads="1"/>
          </p:cNvSpPr>
          <p:nvPr/>
        </p:nvSpPr>
        <p:spPr bwMode="auto">
          <a:xfrm>
            <a:off x="250825" y="1460500"/>
            <a:ext cx="8785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Parametry i wartości czasów regulacji dla regulatora całkowitego rzędu i regulatora ułamkowego: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395288" y="2430463"/>
          <a:ext cx="8424862" cy="22113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317"/>
                <a:gridCol w="2616839"/>
                <a:gridCol w="2711706"/>
              </a:tblGrid>
              <a:tr h="789566">
                <a:tc>
                  <a:txBody>
                    <a:bodyPr/>
                    <a:lstStyle/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2000" baseline="0" dirty="0">
                          <a:solidFill>
                            <a:schemeClr val="tx1"/>
                          </a:solidFill>
                          <a:effectLst/>
                        </a:rPr>
                        <a:t>Regulator</a:t>
                      </a:r>
                      <a:endParaRPr lang="pl-PL" sz="2000" baseline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PD całkowitego </a:t>
                      </a:r>
                      <a:r>
                        <a:rPr lang="pl-PL" sz="2000" dirty="0" smtClean="0">
                          <a:solidFill>
                            <a:schemeClr val="tx1"/>
                          </a:solidFill>
                          <a:effectLst/>
                        </a:rPr>
                        <a:t>rzędu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solidFill>
                            <a:schemeClr val="tx1"/>
                          </a:solidFill>
                          <a:effectLst/>
                        </a:rPr>
                        <a:t>P2D</a:t>
                      </a:r>
                      <a:r>
                        <a:rPr lang="pl-PL" sz="20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β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</a:tr>
              <a:tr h="914243">
                <a:tc>
                  <a:txBody>
                    <a:bodyPr/>
                    <a:lstStyle/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2000" baseline="0" dirty="0">
                          <a:solidFill>
                            <a:schemeClr val="tx1"/>
                          </a:solidFill>
                          <a:effectLst/>
                        </a:rPr>
                        <a:t>Parametry</a:t>
                      </a:r>
                      <a:endParaRPr lang="pl-PL" sz="2000" baseline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200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r>
                        <a:rPr lang="pl-PL" sz="2000" baseline="-2500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pl-PL" sz="2000">
                          <a:solidFill>
                            <a:schemeClr val="tx1"/>
                          </a:solidFill>
                          <a:effectLst/>
                        </a:rPr>
                        <a:t> = 53.55</a:t>
                      </a:r>
                    </a:p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200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r>
                        <a:rPr lang="pl-PL" sz="2000" baseline="-2500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l-PL" sz="2000">
                          <a:solidFill>
                            <a:schemeClr val="tx1"/>
                          </a:solidFill>
                          <a:effectLst/>
                        </a:rPr>
                        <a:t> = 50.94</a:t>
                      </a:r>
                    </a:p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200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r>
                        <a:rPr lang="pl-PL" sz="2000" baseline="-250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pl-PL" sz="2000">
                          <a:solidFill>
                            <a:schemeClr val="tx1"/>
                          </a:solidFill>
                          <a:effectLst/>
                        </a:rPr>
                        <a:t> =  45.89</a:t>
                      </a:r>
                      <a:endParaRPr lang="pl-PL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r>
                        <a:rPr lang="pl-PL" sz="2000" baseline="-25000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 = 0.81</a:t>
                      </a:r>
                    </a:p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r>
                        <a:rPr lang="pl-PL" sz="2000" baseline="-25000" dirty="0">
                          <a:solidFill>
                            <a:schemeClr val="tx1"/>
                          </a:solidFill>
                          <a:effectLst/>
                        </a:rPr>
                        <a:t>β1</a:t>
                      </a: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 = 30.0</a:t>
                      </a:r>
                    </a:p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 k</a:t>
                      </a:r>
                      <a:r>
                        <a:rPr lang="pl-PL" sz="2000" baseline="-25000" dirty="0">
                          <a:solidFill>
                            <a:schemeClr val="tx1"/>
                          </a:solidFill>
                          <a:effectLst/>
                        </a:rPr>
                        <a:t>β2</a:t>
                      </a: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 = 17.0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</a:tr>
              <a:tr h="507578">
                <a:tc>
                  <a:txBody>
                    <a:bodyPr/>
                    <a:lstStyle/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2000" baseline="0" dirty="0">
                          <a:solidFill>
                            <a:schemeClr val="tx1"/>
                          </a:solidFill>
                          <a:effectLst/>
                        </a:rPr>
                        <a:t>Czas regulacji [s]</a:t>
                      </a:r>
                      <a:endParaRPr lang="pl-PL" sz="2000" baseline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2.6786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0.43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</a:tr>
            </a:tbl>
          </a:graphicData>
        </a:graphic>
      </p:graphicFrame>
      <p:sp>
        <p:nvSpPr>
          <p:cNvPr id="33816" name="Symbol zastępczy daty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KraSyNT 26 09 2016</a:t>
            </a:r>
          </a:p>
        </p:txBody>
      </p:sp>
      <p:sp>
        <p:nvSpPr>
          <p:cNvPr id="34819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FC29422-7056-46FD-8F33-ACE976868237}" type="slidenum">
              <a:rPr lang="pl-PL" altLang="pl-PL" smtClean="0"/>
              <a:pPr eaLnBrk="1" hangingPunct="1"/>
              <a:t>33</a:t>
            </a:fld>
            <a:endParaRPr lang="pl-PL" altLang="pl-PL" smtClean="0"/>
          </a:p>
        </p:txBody>
      </p:sp>
      <p:sp>
        <p:nvSpPr>
          <p:cNvPr id="34820" name="Tytuł 1"/>
          <p:cNvSpPr txBox="1">
            <a:spLocks/>
          </p:cNvSpPr>
          <p:nvPr/>
        </p:nvSpPr>
        <p:spPr bwMode="auto">
          <a:xfrm>
            <a:off x="1331913" y="204788"/>
            <a:ext cx="6408737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chemeClr val="tx2"/>
                </a:solidFill>
              </a:rPr>
              <a:t>Przykład</a:t>
            </a:r>
          </a:p>
        </p:txBody>
      </p:sp>
      <p:sp>
        <p:nvSpPr>
          <p:cNvPr id="34821" name="Prostokąt 4"/>
          <p:cNvSpPr>
            <a:spLocks noChangeArrowheads="1"/>
          </p:cNvSpPr>
          <p:nvPr/>
        </p:nvSpPr>
        <p:spPr bwMode="auto">
          <a:xfrm>
            <a:off x="250825" y="1460500"/>
            <a:ext cx="8785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Odporność układu na niepewność parametrów:</a:t>
            </a:r>
          </a:p>
        </p:txBody>
      </p:sp>
      <p:pic>
        <p:nvPicPr>
          <p:cNvPr id="34822" name="Obraz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30388"/>
            <a:ext cx="4848225" cy="398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364163" y="2636838"/>
          <a:ext cx="3384550" cy="22526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328"/>
                <a:gridCol w="1368222"/>
              </a:tblGrid>
              <a:tr h="639967">
                <a:tc>
                  <a:txBody>
                    <a:bodyPr/>
                    <a:lstStyle/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Parametry obiektu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</a:rPr>
                        <a:t>Czas regulacji [s]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</a:tr>
              <a:tr h="403174">
                <a:tc>
                  <a:txBody>
                    <a:bodyPr/>
                    <a:lstStyle/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pl-PL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ll</a:t>
                      </a: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 = [0.57;0.5]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0.3744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</a:tr>
              <a:tr h="403174">
                <a:tc>
                  <a:txBody>
                    <a:bodyPr/>
                    <a:lstStyle/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pl-PL" sz="1400" baseline="-25000">
                          <a:solidFill>
                            <a:schemeClr val="tx1"/>
                          </a:solidFill>
                          <a:effectLst/>
                        </a:rPr>
                        <a:t>lh</a:t>
                      </a: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</a:rPr>
                        <a:t> = [0.57;0.7]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</a:rPr>
                        <a:t>0.3168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</a:tr>
              <a:tr h="403174">
                <a:tc>
                  <a:txBody>
                    <a:bodyPr/>
                    <a:lstStyle/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pl-PL" sz="1400" baseline="-25000">
                          <a:solidFill>
                            <a:schemeClr val="tx1"/>
                          </a:solidFill>
                          <a:effectLst/>
                        </a:rPr>
                        <a:t>hh</a:t>
                      </a: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</a:rPr>
                        <a:t> = [0.71;0.7]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</a:rPr>
                        <a:t>0.4896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</a:tr>
              <a:tr h="403174">
                <a:tc>
                  <a:txBody>
                    <a:bodyPr/>
                    <a:lstStyle/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pl-PL" sz="1400" baseline="-2500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</a:rPr>
                        <a:t> = [0.71;0.5]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indent="252095" algn="just"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0.3275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</a:tr>
            </a:tbl>
          </a:graphicData>
        </a:graphic>
      </p:graphicFrame>
      <p:sp>
        <p:nvSpPr>
          <p:cNvPr id="34843" name="Symbol zastępczy daty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35843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2EEAAE2-BC21-413A-9DC9-AB9ABC222DA9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34</a:t>
            </a:fld>
            <a:endParaRPr lang="pl-PL" altLang="pl-PL" sz="1400" smtClean="0"/>
          </a:p>
        </p:txBody>
      </p:sp>
      <p:sp>
        <p:nvSpPr>
          <p:cNvPr id="35844" name="Tytuł 1"/>
          <p:cNvSpPr txBox="1">
            <a:spLocks/>
          </p:cNvSpPr>
          <p:nvPr/>
        </p:nvSpPr>
        <p:spPr bwMode="auto">
          <a:xfrm>
            <a:off x="1331913" y="708025"/>
            <a:ext cx="3205162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lvl="1"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chemeClr val="tx2"/>
                </a:solidFill>
              </a:rPr>
              <a:t>Uwagi końcowe</a:t>
            </a:r>
            <a:endParaRPr lang="pl-PL" altLang="pl-PL" b="1"/>
          </a:p>
          <a:p>
            <a:pPr marL="0" lvl="1">
              <a:spcBef>
                <a:spcPct val="0"/>
              </a:spcBef>
              <a:buFontTx/>
              <a:buNone/>
            </a:pPr>
            <a:endParaRPr lang="pl-PL" altLang="pl-PL" sz="2400" b="1">
              <a:solidFill>
                <a:schemeClr val="tx2"/>
              </a:solidFill>
            </a:endParaRPr>
          </a:p>
        </p:txBody>
      </p:sp>
      <p:sp>
        <p:nvSpPr>
          <p:cNvPr id="35845" name="Prostokąt 4"/>
          <p:cNvSpPr>
            <a:spLocks noChangeArrowheads="1"/>
          </p:cNvSpPr>
          <p:nvPr/>
        </p:nvSpPr>
        <p:spPr bwMode="auto">
          <a:xfrm>
            <a:off x="214313" y="1298575"/>
            <a:ext cx="8713787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just"/>
            <a:r>
              <a:rPr lang="pl-PL" altLang="pl-PL" sz="1800"/>
              <a:t>Regulatory niecałkowitego rzędu pozwalają na osiągnięcie lepszej jakości regulacji w sensie wybranych wskaźników jakości, niż typowe regulatory PID, </a:t>
            </a:r>
          </a:p>
          <a:p>
            <a:pPr algn="just"/>
            <a:endParaRPr lang="pl-PL" altLang="pl-PL" sz="1800"/>
          </a:p>
          <a:p>
            <a:pPr algn="just"/>
            <a:r>
              <a:rPr lang="pl-PL" altLang="pl-PL" sz="1800"/>
              <a:t>W przypadku operatora różniczkowego ułamkowego rzędu nie występuje problem fizycznej realizowalności operacji (operacja różniczkowania ułamkowego rzędu, jest zawsze realizowalna), </a:t>
            </a:r>
          </a:p>
          <a:p>
            <a:pPr algn="just"/>
            <a:endParaRPr lang="pl-PL" altLang="pl-PL" sz="1800"/>
          </a:p>
          <a:p>
            <a:pPr algn="just"/>
            <a:r>
              <a:rPr lang="pl-PL" altLang="pl-PL" sz="1800"/>
              <a:t>Stabilność układów regulacji niecałkowitego rzędu może być w niektórych przypadkach badana z wykorzystaniem podejścia znanego z układów całkowitego rzędu, </a:t>
            </a:r>
          </a:p>
          <a:p>
            <a:pPr algn="just"/>
            <a:endParaRPr lang="pl-PL" altLang="pl-PL" sz="1800"/>
          </a:p>
          <a:p>
            <a:pPr algn="just"/>
            <a:r>
              <a:rPr lang="pl-PL" altLang="pl-PL" sz="1800"/>
              <a:t>Znane aproksymacje ciągłe i dyskretne  umożliwiają modelowanie układu ułamkowego rzędu zarówno z użyciem narzędzi dedykowanych do symulacji systemów dynamicznych (np. MATLAB) jak też na przemysłowych platformach sterowania cyfrowego (np. sterownik PLC, mikrokontroler, FPGA).</a:t>
            </a:r>
          </a:p>
          <a:p>
            <a:pPr algn="just" eaLnBrk="1" hangingPunct="1">
              <a:spcBef>
                <a:spcPct val="0"/>
              </a:spcBef>
            </a:pPr>
            <a:endParaRPr lang="pl-PL" altLang="pl-PL" sz="1800" b="1"/>
          </a:p>
        </p:txBody>
      </p:sp>
      <p:sp>
        <p:nvSpPr>
          <p:cNvPr id="35846" name="Symbol zastępczy daty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36867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5A54495-C258-4BF3-B918-6ED45D12C940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35</a:t>
            </a:fld>
            <a:endParaRPr lang="pl-PL" altLang="pl-PL" sz="1400" smtClean="0"/>
          </a:p>
        </p:txBody>
      </p:sp>
      <p:sp>
        <p:nvSpPr>
          <p:cNvPr id="36868" name="pole tekstowe 3"/>
          <p:cNvSpPr txBox="1">
            <a:spLocks noChangeArrowheads="1"/>
          </p:cNvSpPr>
          <p:nvPr/>
        </p:nvSpPr>
        <p:spPr bwMode="auto">
          <a:xfrm>
            <a:off x="1908175" y="3068638"/>
            <a:ext cx="58070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4000" b="1"/>
              <a:t>Dziękuję za uwagę!</a:t>
            </a:r>
          </a:p>
        </p:txBody>
      </p:sp>
      <p:sp>
        <p:nvSpPr>
          <p:cNvPr id="36869" name="Symbol zastępczy daty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Uwagi wstępne</a:t>
            </a:r>
          </a:p>
        </p:txBody>
      </p:sp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844675"/>
            <a:ext cx="7872413" cy="1216025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pl-PL" altLang="pl-PL" sz="1800" smtClean="0"/>
              <a:t>Główna zaleta podejścia ułamkowego: </a:t>
            </a:r>
          </a:p>
          <a:p>
            <a:pPr marL="0" indent="0" algn="just">
              <a:buFontTx/>
              <a:buNone/>
            </a:pPr>
            <a:r>
              <a:rPr lang="pl-PL" altLang="pl-PL" sz="1800" smtClean="0"/>
              <a:t>Znacznie większa  precyzja i „elastyczność” zarówno modeli jak i regulatorów.</a:t>
            </a:r>
          </a:p>
        </p:txBody>
      </p:sp>
      <p:sp>
        <p:nvSpPr>
          <p:cNvPr id="5124" name="Symbol zastępczy stopki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5125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AD56A69-F3F7-4A06-B9E5-B66FFC326EFA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pl-PL" altLang="pl-PL" sz="1400" smtClean="0"/>
          </a:p>
        </p:txBody>
      </p:sp>
      <p:sp>
        <p:nvSpPr>
          <p:cNvPr id="5126" name="AutoShape 2" descr="Znalezione obrazy dla zapytania klucze płaski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sp>
        <p:nvSpPr>
          <p:cNvPr id="5127" name="AutoShape 4" descr="Znalezione obrazy dla zapytania klucze płaskie"/>
          <p:cNvSpPr>
            <a:spLocks noChangeAspect="1" noChangeArrowheads="1"/>
          </p:cNvSpPr>
          <p:nvPr/>
        </p:nvSpPr>
        <p:spPr bwMode="auto">
          <a:xfrm>
            <a:off x="152400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sp>
        <p:nvSpPr>
          <p:cNvPr id="5128" name="AutoShape 6" descr="Znalezione obrazy dla zapytania klucze płaskie"/>
          <p:cNvSpPr>
            <a:spLocks noChangeAspect="1" noChangeArrowheads="1"/>
          </p:cNvSpPr>
          <p:nvPr/>
        </p:nvSpPr>
        <p:spPr bwMode="auto">
          <a:xfrm>
            <a:off x="304800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pic>
        <p:nvPicPr>
          <p:cNvPr id="5129" name="Picture 8" descr="http://budowa.com.pl/photoNewsGalery/big/29496_big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436938"/>
            <a:ext cx="2289175" cy="197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AutoShape 10" descr="Znalezione obrazy dla zapytania klucz szwedzki"/>
          <p:cNvSpPr>
            <a:spLocks noChangeAspect="1" noChangeArrowheads="1"/>
          </p:cNvSpPr>
          <p:nvPr/>
        </p:nvSpPr>
        <p:spPr bwMode="auto">
          <a:xfrm>
            <a:off x="457200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sp>
        <p:nvSpPr>
          <p:cNvPr id="5131" name="AutoShape 14" descr="data:image/jpeg;base64,/9j/4AAQSkZJRgABAQAAAQABAAD/2wCEAAkGBxQSEhQUExQSFhUXFBcVFBYWFRUYFRUUFRQWFxQXFhcYHCggGBwlHBUUITEkJiosLi4uGB8zODMsNygtLisBCgoKDg0MFA8QFywcFBwsLCssLCssLCwsLCwrLCwrLCwsLCwsKywsLCs3Nys3KywrLCwsNysrKysrKysrKysrK//AABEIAI8BYQMBIgACEQEDEQH/xAAcAAEAAAcBAAAAAAAAAAAAAAAAAQMEBQYHCAL/xABGEAABAwIDAwcJBAgFBQEAAAABAAIDBBEFITESQVEGB2FxgZGhEyIyQlJyscHwI5Ki0RQzYoKTsuHxJFNjc8IVNEOD0hb/xAAXAQEBAQEAAAAAAAAAAAAAAAAAAQID/8QAGxEBAQEBAAMBAAAAAAAAAAAAABEBIRIxQQL/2gAMAwEAAhEDEQA/AN4oitmJ4uI7tbZzvBvX+SCuqKhrBdxAHx6hvVjq8fJyjFhxOZ7tB4q1TTOebuJJ6VKCqqiSdz83OJ6z8lKDbcEaooKqHEZY/RdtD2ZCSD+96TevMDgVfsJxZk4ds3D2ECRh9JhIuL8QdxGRWMrBOWWMS0dfBLA7ZcYLOvm14Ej/ADXj1h9ZIjeCgsf5H8q4q+O7fNlaPtIic29Lfab099lkCgKKKFkEQigFFAREQEREBERAREQEREBERAREQEREBERAREQEREBERAREQEREBERAREQWHGcXtdkZ6HOHwCsN1rTlYzFY55Wf40gPdYxMlLHNJJaQYxa1rLFZ48Qd6TMQPvMqT8QqN6OeBqQOvJUk2KwMzfPC33pGD4laHnwyoObqep/ehl+bVJdQyt1hmH/qeP8Aig6Kpp2yNDmOa9p0c1wc09RGRU4LRPJXlJPh8ly15ieftI3AtDj7TCdHgd4FjuI3dQVjZo2Sxm7HtD2k5GzhfMbiiqgrW3OmP8RT/wC07wefzWyFrjnX/wC4pv8Aaf8AzBUWLB8Rkp5GyxOLXtORGlt4cN4O8LffJDlPHXxbQ82VtvKR8Duc3i07j2LnZhV2wTFZKaRssTi147rbw4bwd4+emtyjpJFjXJHlhFWtDTZkwGcZOTralh3jo1HiclXNBEuooIXS6ioWQRRQUUBERAREQEREBERAREQEREBERAREQEREBERAREQEREBERAREQEWIN5QyvFwWt3EWB2XAkPab7wQR2Lw/FJjrI7ssPgEGZIsIdWSH/wAkn33D4FePKHeXHpLiT33VgyjlBgkNbA+Cdu0x4/ea4ei9p3OBzBWFYBQfo9OyHa2/JF8W3pteTke0Otuva6hy15V1UdMWRMDdpoYagOJe2+RszZ81xFrOuczpoqLkeAKaFoIsGZAONwNo2BCRV+C1Dzi4/FPVM8mQ5kTCwvGjnE3dsneBkL9dlsnGIxHS1JbkfISm+hyjdbT46rn1zrIL/HVtPrBVMcgP91j1HTeUvd2zbgwuv3FRfTva0m/mjiS3wO9aoyunnLHBzSQQQQQbEEaWN7hbU5I847XAR1Z2XaCW3mnhtgaHpGXGy0LRVEtiW3IGo1VxpsaGjwWnw/MK81HVkUjXAOaQQRcEEEEcQRqva595McrZ6U3heHMOZjJ2mHs9U9IsVtPBOcKlnsJD5B+8P9C/Q/Tvss7+Rl6XXmOQOALSCDmCDcEcQRqvV1kRULKNlBAUVBEEUULqKAiIgIiICIiAiIgIiICIiAiIgIiICIiAiIgIiICIiDX/AC1oJKWR1ZC0vhdY1UY1aRl5ZvDK1+rPi2Th9dHOwPicHNPeDwcNQegrYrhfIrVfK/kRNSPdV4btW1lpwL5anYb67dfN1Hq7gKLsvQWJ4Jy1hls2a0L+JP2Z6nH0f3u8rLGOvmOxRR7A4FrgC0ixBzBB1BCo6CFsX2YuGtyZtDQF2QDjrrbiqmoY8geTc1puLlzdoW3i1x0b1Lp77br9Oh80nobmW6byqKXHpdqjqsiP8PLrb/LdwOvQtAuvlbPM5WuugMehAo6kNAF6eXQa/ZuXPrx2cUNT2GX2rdG0B4XUiVx9ZufHQ/1UWRt9s9g/MqD2kDUEfW4qouuAnJ/7vzVVU0rX6j81SYPk023gbuBcCq5j1fire7DnNN2ON+0HvCmsrp2ekNodIv4hXDaUbcR4H8kFTgfLiamP2b5Is8wDtMPWw5HuWx8E54GOAE7GuPtRnZP8N/yPYtWSQNdqB2qllwsHTLt/NIR0lh3LSim0nYw+zJ9merzsj2Eq/RyBwu0gjiCCO8Lkj9CkZ6Dz2EjwU2lxeqgN2SSNPFpI8QsxHWl0XN+G861fFk6TbHB4DvEgnxWV4bz2nITQMPEtLmeHnfJINy2SywXDedSil9LykfYHj8BJ8FklBynpJv1dRCT7JcGu+66x8FILsiByIF1FEQEREBERAREQEREBERAREQEREBERAREQEREBERBgnLTm0grC6WI+QqDmXAfZyH9tm4n2hnxutS10GI4S/Zf5SNt8j6dO/wB0kbNz2O6l0oVLqKdkjSx7WvY4Wc1wDmuHAg5EItaDw/nLcMpoGni6NxH4XX/mWY4NiDZ2iVosJBtAesATo7d3FTOUPM5SzEvppH0zj6oHlIb9DSQ5vUHW6FJwKhNMxsDiSYgYy4ABpcw7Jc3fYkX7VRcKWXyjSDYi1iLEZOGYIO4+I3LUvLnk1FTVDWtLgyRpczeWkGzm55kaZnjv1O42rWvOx+vpf9uTxcz8kGBuwsDSQdrVCPChfOTub+ZCrgF6FhqR2rREympWNFtonID0bcc9elTf0Yeq4dv9lSurYxofipf/AFJo0Du5OCvbERuv9cRkl/oWHwVKzFGbw/uB+anDEozqT12PyVVNNjp9ddrBR2ek9GfHXLTwXltREfXb32+Kmtj3ggjs8ER4c3p37wRu7FAs42796mlp4fXWvJOX18UFJLStOo7xb4qlkwsbrq52B1691/ADpXgxdJ+uNrdSQWOShc1QbUys9Z3bmO4q+FpG8dHXwUp8YOrerp4qQeMO5W1MHoSPb7jnN8Gm3gsrw3ndq2em/bHB7GO8Rsu8Vh0lG0/2VLJQcFBunC+eVjspYm9bHFp7Gv8A/pZVQc4tDJa73Rk7pGG33m3HiuZH0xCgyR7dC4dRITiOvqLE4ZheKWN/uvafgVVrkGHGJWm979O/vGayPDOcarh9GaYDgXbbfuvuFIOm0WkcM55ZhYSNieN9wWO7wS3wWWYbzs0slvKRyM6W7MjR1kEHwSDYSKx4fyvoprbFRFfg47B7n2V6Y8EXBBHEZhQekREBERAREQEREBERAREQEREBERAUFFEBYLU04bNKc85H+LyVnK0py95azU1ZUQMijaWPFnuJddr2NeHBuQHpdIyQZdUVLI2l8jmsaNXOIDR2lad5fY+Kupa6L9XGzYYSLFxJJc6x0GgF+HSrJjOOTVDgZZHPI0voPdaMm9gVrYC5wAuXE2AFy4ngAMyrFVEkp3uKhGNogNBc4mzQAS4ngAMyVsnkhzPVFTsyVhNPFkfJgAzvHSDlF23PQFujk/yYpaJobTQRx5WLgLyO955853aUK5/wjmyxKoaHCARNOhnd5M29yxeO1qySl5j6kj7SrgYd4bG+TxJZ8FvNFCtP03MY3/yVrz7kDWfzPcpzuY2HdWT9rIz8AFtpERpqq5jDb7Otz4PguD2tkFu5WCv5oMRiziMEvuSFj+54A/EuhESrXK2IYTX0uc8FSxozLnMLmADW8gu3xVJDi5PpBjukX+Oa60WP4zyKoaq5mpoi46vaNiT77LO8VaVzoyvjOu03xHhcqojc13ouDvj3LZWMcyUTrmlqZIz7ErRI3qDm7Lh1naWD4zzXYjBciFs7R60Dg4247DrO7gVfIW0tI4qAPVw8bq1SSzQu2H+Vjd7EjXB33Xi4U5mKu9ZrXeH5q1VY5unR0DxK8Oivp+XivLK6M67Tey48LqY1zT6L2noVEp0faPj1KV5IHUf2tkfgqwxHh3f0Xk58P6fJBb30jepSnYadQrmW/XZ/VQLOB6es/PJRFkkpCFLLHDir2WH8rjXh9dS8Fl92Wl+PV0KQWxlbIPWPbn8Vc8O5UTwm8b3s9x72fAqW6kBVO+jH5IM4wzncrI/SkDxwkY0j7zdlxWV4Zz0NNhNAPejk/wCDx/yWl30ZH1l3qS6EhB01h/OTQS2vI6MndIwj8Tbt8VklDicMwvFLHIP2Htd8CuQGvc3QkKoixF7Te+fHf3hSDsJFzDhnOJWQ+jPLbgXbY+6+9lluGc804/WshkHU6N3eLt8EiN4otd4bzuUr/wBZHLH0t2ZG94sfBZNh/LKhm9Cpivwedg9z7KQX5F5Y8EXBBG4jML0gIiICKF0QLpdRRBC6XUUQQWvedHkFNiT4XwvhZ5NrmuEm0L7RaQQWg6WPethog0vg/MXvqqo29mBoB/iSA/yrZvJvklSUDbU0LGEiznnzpHe9I67j1aK9oggooiAiIgIiICIiAiIgIiIKauoIpm7E0ccjfZe1rh3OCwrGOaPD5rmNslO7jC/zfuPDmgdQCz5EGisX5l6plzTzxTD2XgxPt0ek0ntCwnFeS1bTX8vSTsA1dsF8Y65GXb4rqtQRa5BhqiPRce+47tFVMxF3rAHwXS+NcjqGruZ6aJzj64bsSfxGWd4rB8X5lIHXNNUSxHc2QCVg7fNd3kq0rUzKth4t68/hdTWkHMEHq/or7jHNZiMFy2Jk7faheCbdLH7Lr9AusPq6Z8LtmVkkb/Zka5jsuAcAVaq5/X0VAm/1uVuZUuGh78/HVTm13Fo7Pr5q0VJGt9Muo349GXwXnYvn05nXIZu77nuXhlSONvBTQ6/A/Hv1QePId+emWVsvH4ryYz19dviFN2bf1zHjme9LfQy8DkO1BSujb/ZS30g3KuNtbEHTTTcSXaX7VB7OGmueVm7iT8rfOwWt9IpL4CFdtm27UeHV9ary1vnDozOmXTqpBaQCNLqcyqeN9+v+qukdON6k1kQYCb9mXYkR6oOUc8JvHJJGf9N7m367HNZXhfOzXR2BlbIOErA78TbO8VSckua6rr6f9Ia+OFjv1QkDrygZF3m+i2+hzvra1iZOJ81mJwX/AMOJQPWhka78Ltl5+6oM+wvnoBsJqcdJjkt3MePms95NcrqauuInEPAuY3izwMrkC5BGY0OVxfVcs1tFLAdmaKWI6WkY9hJ6NoC6v3IvGnU0zJgT9k4OIGpZntt7W7Q7UHU10VF/1WH/ADGqKiK1ERAREQEREBERAREQEREBERAREQEREBERAREQEREBERAUiso45WlksbJGnVr2tc09YcLKeiDBcX5qMOmuWRvgcd8Ly1o6o3XYOwBYRjHMrUMuaaoilHsygxvt7zdoOP3VvFEK5ZxXkfXU1/K0swHtNb5RnXtR7QA67KyRy8D3FdgK0YvyYo6rOemhkPtFg2x1PFnDsKLXL8da4a2PWpzaxu8W6vr5Lc+LczVG/OCSeA7hfyjO0P8AO/EsNxXmero7mJ0E46CY3n91/m/jVow5padCFG56878e9eMWwKppb/pFPNEBq5zDsfxBdviqGOY7nHozuFaqucePavTWebfie0bu29lTCrO8Ar22obwIVFawZfXyUKPDv0qrpac3DZpmNduIYT59unZDl4ZM0i2f7pzV35HTMjxOikcfMbMWuJ9XbY9jSTw2nNz3JvpHSEELWNaxgDWtAa1oFgGgWAA3ABTFBrgRcZjiorCJFbSMmY6OVjXscCHNcAWkHUEFct11E2nqa2Nmccc0sTL5+ax7wATvsABddQ4pXsp4ZJpDZkbHPd1NF8ulcvSNfPJa321TMXEf6kz9ojvcB2lXFxkXlK32j4ot0f8A5hvEdyIMhREUQREQEREBERAREQEREBERAREQEREBERAREQEREBERAREQEREBERAREQQIWO4vyGoKm5lpYto6vYPJv7XR2J7VkaINUYtzKQuuaapljPsytbKwdAI2XDtJWH4tzU4jDcsZHOP9J42rdLZNnwuuh1CyLXJOI0UsB2Z4pYjewEjHMuf2doC/YpTZTx+a65mia8Frg1wOocAQesFYri3Nvh09yaZsbtdqEmI342b5p7QVaVoTCuUNRTfqZZI99mPIb2t0d2rM8I53atlhKIph+03Yf95nm+CuuKcym+mqz7s7Afxx2t91YPyg5BV1G0vljYYxmZI5GFo7HEO/Ci8XzltzjmuibEIxFHcOe3b8oZHNsWA+aMgc7cQDuXrmewB9TWfpThaKA365SPMaOkX2yfd45WDkryLqq9zPJtDYj6UrnM2Wga+YHbTj0W7RquheTeBx0VOyCK+y0ZuNtp7jm57rbyfkNyVNXRERRH//2Q=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307975" y="490538"/>
            <a:ext cx="7505700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pic>
        <p:nvPicPr>
          <p:cNvPr id="5132" name="Picture 16" descr="http://www.profitechnik.pl/files/foto_add_big/foto_add-10905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3824288"/>
            <a:ext cx="294005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3" name="pole tekstowe 11"/>
          <p:cNvSpPr txBox="1">
            <a:spLocks noChangeArrowheads="1"/>
          </p:cNvSpPr>
          <p:nvPr/>
        </p:nvSpPr>
        <p:spPr bwMode="auto">
          <a:xfrm>
            <a:off x="1316038" y="5407025"/>
            <a:ext cx="28368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Rachunek całkowitego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rzędu</a:t>
            </a:r>
          </a:p>
        </p:txBody>
      </p:sp>
      <p:sp>
        <p:nvSpPr>
          <p:cNvPr id="5134" name="pole tekstowe 14"/>
          <p:cNvSpPr txBox="1">
            <a:spLocks noChangeArrowheads="1"/>
          </p:cNvSpPr>
          <p:nvPr/>
        </p:nvSpPr>
        <p:spPr bwMode="auto">
          <a:xfrm>
            <a:off x="5218113" y="5084763"/>
            <a:ext cx="318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Rachunek niecałkowitego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rzędu</a:t>
            </a:r>
          </a:p>
        </p:txBody>
      </p:sp>
      <p:sp>
        <p:nvSpPr>
          <p:cNvPr id="5135" name="Symbol zastępczy daty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2400" smtClean="0"/>
              <a:t>Podstawowe pojęcia i definicje</a:t>
            </a:r>
            <a:endParaRPr lang="pl-PL" altLang="pl-PL" smtClean="0"/>
          </a:p>
        </p:txBody>
      </p:sp>
      <p:sp>
        <p:nvSpPr>
          <p:cNvPr id="6147" name="Symbol zastępczy zawartości 2"/>
          <p:cNvSpPr>
            <a:spLocks noGrp="1"/>
          </p:cNvSpPr>
          <p:nvPr>
            <p:ph idx="1"/>
          </p:nvPr>
        </p:nvSpPr>
        <p:spPr>
          <a:xfrm>
            <a:off x="611188" y="1484313"/>
            <a:ext cx="7138987" cy="431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pl-PL" altLang="pl-PL" sz="1800" smtClean="0"/>
              <a:t>Operator różniczko-całki niecałkowitego rzędu:</a:t>
            </a:r>
          </a:p>
        </p:txBody>
      </p:sp>
      <p:sp>
        <p:nvSpPr>
          <p:cNvPr id="6148" name="Symbol zastępczy stopki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6149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7398CD3-996A-4905-B188-700791FD7DE1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pl-PL" altLang="pl-PL" sz="1400" smtClean="0"/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graphicFrame>
        <p:nvGraphicFramePr>
          <p:cNvPr id="6151" name="Obiekt 6"/>
          <p:cNvGraphicFramePr>
            <a:graphicFrameLocks noChangeAspect="1"/>
          </p:cNvGraphicFramePr>
          <p:nvPr/>
        </p:nvGraphicFramePr>
        <p:xfrm>
          <a:off x="1908175" y="2636838"/>
          <a:ext cx="4727575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Równanie" r:id="rId3" imgW="1803400" imgH="901700" progId="Equation.3">
                  <p:embed/>
                </p:oleObj>
              </mc:Choice>
              <mc:Fallback>
                <p:oleObj name="Równanie" r:id="rId3" imgW="1803400" imgH="901700" progId="Equation.3">
                  <p:embed/>
                  <p:pic>
                    <p:nvPicPr>
                      <p:cNvPr id="0" name="Obi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2636838"/>
                        <a:ext cx="4727575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pole tekstowe 7"/>
          <p:cNvSpPr txBox="1">
            <a:spLocks noChangeArrowheads="1"/>
          </p:cNvSpPr>
          <p:nvPr/>
        </p:nvSpPr>
        <p:spPr bwMode="auto">
          <a:xfrm>
            <a:off x="7380288" y="3654425"/>
            <a:ext cx="598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(1)</a:t>
            </a:r>
          </a:p>
        </p:txBody>
      </p:sp>
      <p:sp>
        <p:nvSpPr>
          <p:cNvPr id="6153" name="Symbol zastępczy daty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2000" smtClean="0"/>
              <a:t>Podstawowe pojęcia i definicje</a:t>
            </a:r>
            <a:endParaRPr lang="pl-PL" altLang="pl-PL" smtClean="0"/>
          </a:p>
        </p:txBody>
      </p:sp>
      <p:sp>
        <p:nvSpPr>
          <p:cNvPr id="7171" name="Symbol zastępczy zawartości 2"/>
          <p:cNvSpPr>
            <a:spLocks noGrp="1"/>
          </p:cNvSpPr>
          <p:nvPr>
            <p:ph idx="1"/>
          </p:nvPr>
        </p:nvSpPr>
        <p:spPr>
          <a:xfrm>
            <a:off x="611188" y="1484313"/>
            <a:ext cx="5400675" cy="431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pl-PL" altLang="pl-PL" sz="1800" smtClean="0"/>
              <a:t>Definicja Gruenwalda i Letnikova (GL):</a:t>
            </a:r>
          </a:p>
        </p:txBody>
      </p:sp>
      <p:sp>
        <p:nvSpPr>
          <p:cNvPr id="7172" name="Symbol zastępczy stopki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7173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BE106F1-57F8-45EB-B47C-187B51D7CB09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pl-PL" altLang="pl-PL" sz="1400" smtClean="0"/>
          </a:p>
        </p:txBody>
      </p:sp>
      <p:pic>
        <p:nvPicPr>
          <p:cNvPr id="71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205038"/>
            <a:ext cx="60896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rostokąt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483768" y="4437112"/>
            <a:ext cx="3955306" cy="1102353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pl-PL" sz="2000" b="1">
                <a:noFill/>
              </a:rPr>
              <a:t> </a:t>
            </a:r>
          </a:p>
        </p:txBody>
      </p:sp>
      <p:sp>
        <p:nvSpPr>
          <p:cNvPr id="7176" name="pole tekstowe 10"/>
          <p:cNvSpPr txBox="1">
            <a:spLocks noChangeArrowheads="1"/>
          </p:cNvSpPr>
          <p:nvPr/>
        </p:nvSpPr>
        <p:spPr bwMode="auto">
          <a:xfrm>
            <a:off x="8101013" y="2914650"/>
            <a:ext cx="596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(2)</a:t>
            </a:r>
          </a:p>
        </p:txBody>
      </p:sp>
      <p:sp>
        <p:nvSpPr>
          <p:cNvPr id="7177" name="pole tekstowe 11"/>
          <p:cNvSpPr txBox="1">
            <a:spLocks noChangeArrowheads="1"/>
          </p:cNvSpPr>
          <p:nvPr/>
        </p:nvSpPr>
        <p:spPr bwMode="auto">
          <a:xfrm>
            <a:off x="8101013" y="4803775"/>
            <a:ext cx="596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(3)</a:t>
            </a:r>
          </a:p>
        </p:txBody>
      </p:sp>
      <p:sp>
        <p:nvSpPr>
          <p:cNvPr id="7178" name="pole tekstowe 12"/>
          <p:cNvSpPr txBox="1">
            <a:spLocks noChangeArrowheads="1"/>
          </p:cNvSpPr>
          <p:nvPr/>
        </p:nvSpPr>
        <p:spPr bwMode="auto">
          <a:xfrm>
            <a:off x="1885950" y="4005263"/>
            <a:ext cx="936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Gdzie:</a:t>
            </a:r>
          </a:p>
        </p:txBody>
      </p:sp>
      <p:sp>
        <p:nvSpPr>
          <p:cNvPr id="7179" name="Symbol zastępczy daty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stopki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8195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765DED1-0A39-4606-BE70-E55FF7D14A99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pl-PL" altLang="pl-PL" sz="1400" smtClean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 bwMode="auto">
          <a:xfrm>
            <a:off x="539750" y="1484313"/>
            <a:ext cx="50403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pl-PL" sz="1800" dirty="0" smtClean="0"/>
              <a:t>Definicja Riemanna </a:t>
            </a:r>
            <a:r>
              <a:rPr lang="pl-PL" sz="1800" dirty="0"/>
              <a:t>–</a:t>
            </a:r>
            <a:r>
              <a:rPr lang="pl-PL" sz="1800" dirty="0" err="1" smtClean="0"/>
              <a:t>Liouville</a:t>
            </a:r>
            <a:r>
              <a:rPr lang="pl-PL" sz="1800" dirty="0" smtClean="0"/>
              <a:t>-a </a:t>
            </a:r>
            <a:r>
              <a:rPr lang="pl-PL" sz="1800" dirty="0"/>
              <a:t>(RL</a:t>
            </a:r>
            <a:r>
              <a:rPr lang="pl-PL" sz="1800" dirty="0" smtClean="0"/>
              <a:t>): </a:t>
            </a:r>
            <a:endParaRPr lang="pl-PL" sz="1800" kern="0" dirty="0"/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graphicFrame>
        <p:nvGraphicFramePr>
          <p:cNvPr id="8198" name="Obiekt 7"/>
          <p:cNvGraphicFramePr>
            <a:graphicFrameLocks noChangeAspect="1"/>
          </p:cNvGraphicFramePr>
          <p:nvPr/>
        </p:nvGraphicFramePr>
        <p:xfrm>
          <a:off x="827088" y="1989138"/>
          <a:ext cx="6100762" cy="159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Równanie" r:id="rId3" imgW="2286000" imgH="495300" progId="Equation.3">
                  <p:embed/>
                </p:oleObj>
              </mc:Choice>
              <mc:Fallback>
                <p:oleObj name="Równanie" r:id="rId3" imgW="2286000" imgH="495300" progId="Equation.3">
                  <p:embed/>
                  <p:pic>
                    <p:nvPicPr>
                      <p:cNvPr id="0" name="Obi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989138"/>
                        <a:ext cx="6100762" cy="159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pole tekstowe 8"/>
          <p:cNvSpPr txBox="1">
            <a:spLocks noChangeArrowheads="1"/>
          </p:cNvSpPr>
          <p:nvPr/>
        </p:nvSpPr>
        <p:spPr bwMode="auto">
          <a:xfrm>
            <a:off x="8243888" y="2565400"/>
            <a:ext cx="5984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(4)</a:t>
            </a:r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 bwMode="auto">
          <a:xfrm>
            <a:off x="827088" y="3716338"/>
            <a:ext cx="5040312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pl-PL" sz="1800" dirty="0" smtClean="0"/>
              <a:t>Definicja Caputo (C): </a:t>
            </a:r>
            <a:endParaRPr lang="pl-PL" sz="1800" kern="0" dirty="0"/>
          </a:p>
        </p:txBody>
      </p:sp>
      <p:sp>
        <p:nvSpPr>
          <p:cNvPr id="820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graphicFrame>
        <p:nvGraphicFramePr>
          <p:cNvPr id="8202" name="Obiekt 11"/>
          <p:cNvGraphicFramePr>
            <a:graphicFrameLocks noChangeAspect="1"/>
          </p:cNvGraphicFramePr>
          <p:nvPr/>
        </p:nvGraphicFramePr>
        <p:xfrm>
          <a:off x="1547813" y="4365625"/>
          <a:ext cx="5184775" cy="136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Równanie" r:id="rId5" imgW="2057400" imgH="495300" progId="Equation.3">
                  <p:embed/>
                </p:oleObj>
              </mc:Choice>
              <mc:Fallback>
                <p:oleObj name="Równanie" r:id="rId5" imgW="2057400" imgH="495300" progId="Equation.3">
                  <p:embed/>
                  <p:pic>
                    <p:nvPicPr>
                      <p:cNvPr id="0" name="Obi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365625"/>
                        <a:ext cx="5184775" cy="1366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pole tekstowe 12"/>
          <p:cNvSpPr txBox="1">
            <a:spLocks noChangeArrowheads="1"/>
          </p:cNvSpPr>
          <p:nvPr/>
        </p:nvSpPr>
        <p:spPr bwMode="auto">
          <a:xfrm>
            <a:off x="8077200" y="4868863"/>
            <a:ext cx="5984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(5)</a:t>
            </a:r>
          </a:p>
        </p:txBody>
      </p:sp>
      <p:sp>
        <p:nvSpPr>
          <p:cNvPr id="820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2000" smtClean="0"/>
              <a:t>Podstawowe pojęcia i definicje</a:t>
            </a:r>
            <a:endParaRPr lang="pl-PL" altLang="pl-PL" smtClean="0"/>
          </a:p>
        </p:txBody>
      </p:sp>
      <p:sp>
        <p:nvSpPr>
          <p:cNvPr id="8205" name="Symbol zastępczy daty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9219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5E51BE6-0080-4C5C-AB8D-68D8C1122B6F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pl-PL" altLang="pl-PL" sz="1400" smtClean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1547813" y="476250"/>
            <a:ext cx="7138987" cy="94138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pl-PL" altLang="pl-PL" sz="2000" kern="0" dirty="0" smtClean="0"/>
              <a:t>Podstawowe pojęcia i definicje</a:t>
            </a:r>
            <a:endParaRPr lang="pl-PL" kern="0" dirty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 bwMode="auto">
          <a:xfrm>
            <a:off x="539750" y="1484313"/>
            <a:ext cx="8147050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pl-PL" sz="1800" dirty="0" smtClean="0"/>
              <a:t>Dla podstawowych elementów opisanych operatorem RL można podać transformatę Laplace’a:</a:t>
            </a:r>
            <a:endParaRPr lang="pl-PL" sz="1800" kern="0" dirty="0"/>
          </a:p>
        </p:txBody>
      </p:sp>
      <p:sp>
        <p:nvSpPr>
          <p:cNvPr id="6" name="Prostokąt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67744" y="2346446"/>
            <a:ext cx="3240360" cy="369332"/>
          </a:xfrm>
          <a:prstGeom prst="rect">
            <a:avLst/>
          </a:prstGeom>
          <a:blipFill rotWithShape="1">
            <a:blip r:embed="rId3"/>
            <a:stretch>
              <a:fillRect b="-14754"/>
            </a:stretch>
          </a:blipFill>
        </p:spPr>
        <p:txBody>
          <a:bodyPr/>
          <a:lstStyle/>
          <a:p>
            <a:pPr>
              <a:defRPr/>
            </a:pPr>
            <a:r>
              <a:rPr lang="pl-PL" sz="2400">
                <a:noFill/>
              </a:rPr>
              <a:t> </a:t>
            </a:r>
          </a:p>
        </p:txBody>
      </p:sp>
      <p:sp>
        <p:nvSpPr>
          <p:cNvPr id="7" name="Prostokąt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771800" y="3202656"/>
            <a:ext cx="3910622" cy="452688"/>
          </a:xfrm>
          <a:prstGeom prst="rect">
            <a:avLst/>
          </a:prstGeom>
          <a:blipFill rotWithShape="1">
            <a:blip r:embed="rId4"/>
            <a:stretch>
              <a:fillRect b="-1333"/>
            </a:stretch>
          </a:blipFill>
        </p:spPr>
        <p:txBody>
          <a:bodyPr/>
          <a:lstStyle/>
          <a:p>
            <a:pPr>
              <a:defRPr/>
            </a:pPr>
            <a:r>
              <a:rPr lang="pl-PL">
                <a:noFill/>
              </a:rPr>
              <a:t> </a:t>
            </a:r>
          </a:p>
        </p:txBody>
      </p:sp>
      <p:sp>
        <p:nvSpPr>
          <p:cNvPr id="9224" name="pole tekstowe 7"/>
          <p:cNvSpPr txBox="1">
            <a:spLocks noChangeArrowheads="1"/>
          </p:cNvSpPr>
          <p:nvPr/>
        </p:nvSpPr>
        <p:spPr bwMode="auto">
          <a:xfrm>
            <a:off x="7543800" y="2292350"/>
            <a:ext cx="598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(6)</a:t>
            </a:r>
          </a:p>
        </p:txBody>
      </p:sp>
      <p:sp>
        <p:nvSpPr>
          <p:cNvPr id="9225" name="pole tekstowe 8"/>
          <p:cNvSpPr txBox="1">
            <a:spLocks noChangeArrowheads="1"/>
          </p:cNvSpPr>
          <p:nvPr/>
        </p:nvSpPr>
        <p:spPr bwMode="auto">
          <a:xfrm>
            <a:off x="7653338" y="3201988"/>
            <a:ext cx="598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(7)</a:t>
            </a:r>
          </a:p>
        </p:txBody>
      </p:sp>
      <p:sp>
        <p:nvSpPr>
          <p:cNvPr id="9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sp>
        <p:nvSpPr>
          <p:cNvPr id="13" name="Symbol zastępczy zawartości 2"/>
          <p:cNvSpPr txBox="1">
            <a:spLocks/>
          </p:cNvSpPr>
          <p:nvPr/>
        </p:nvSpPr>
        <p:spPr bwMode="auto">
          <a:xfrm>
            <a:off x="693738" y="4076700"/>
            <a:ext cx="626427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pl-PL" sz="1800" dirty="0" smtClean="0"/>
              <a:t>Równanie różniczkowe niecałkowitego rzędu:</a:t>
            </a:r>
            <a:endParaRPr lang="pl-PL" sz="1800" kern="0" dirty="0"/>
          </a:p>
        </p:txBody>
      </p:sp>
      <p:graphicFrame>
        <p:nvGraphicFramePr>
          <p:cNvPr id="9228" name="Obiekt 13"/>
          <p:cNvGraphicFramePr>
            <a:graphicFrameLocks noChangeAspect="1"/>
          </p:cNvGraphicFramePr>
          <p:nvPr/>
        </p:nvGraphicFramePr>
        <p:xfrm>
          <a:off x="693738" y="4652963"/>
          <a:ext cx="79930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Równanie" r:id="rId5" imgW="4216400" imgH="228600" progId="Equation.3">
                  <p:embed/>
                </p:oleObj>
              </mc:Choice>
              <mc:Fallback>
                <p:oleObj name="Równanie" r:id="rId5" imgW="4216400" imgH="228600" progId="Equation.3">
                  <p:embed/>
                  <p:pic>
                    <p:nvPicPr>
                      <p:cNvPr id="0" name="Obiek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738" y="4652963"/>
                        <a:ext cx="799306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9" name="pole tekstowe 14"/>
          <p:cNvSpPr txBox="1">
            <a:spLocks noChangeArrowheads="1"/>
          </p:cNvSpPr>
          <p:nvPr/>
        </p:nvSpPr>
        <p:spPr bwMode="auto">
          <a:xfrm>
            <a:off x="7777163" y="5229225"/>
            <a:ext cx="598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(8)</a:t>
            </a:r>
          </a:p>
        </p:txBody>
      </p:sp>
      <p:sp>
        <p:nvSpPr>
          <p:cNvPr id="9230" name="Symbol zastępczy daty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stopki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/>
              <a:t>KraSyNT 26 09 2016</a:t>
            </a:r>
          </a:p>
        </p:txBody>
      </p:sp>
      <p:sp>
        <p:nvSpPr>
          <p:cNvPr id="10243" name="Symbol zastępczy numeru slajd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6373252-28FC-4295-B6A9-27500FD9B8F7}" type="slidenum">
              <a:rPr lang="pl-PL" altLang="pl-PL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pl-PL" altLang="pl-PL" sz="1400" smtClean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584200" y="1700213"/>
            <a:ext cx="5113338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pl-PL" sz="1800" dirty="0" smtClean="0"/>
              <a:t>Transmitancja niecałkowitego rzędu:</a:t>
            </a:r>
            <a:endParaRPr lang="pl-PL" sz="1800" kern="0" dirty="0"/>
          </a:p>
        </p:txBody>
      </p:sp>
      <p:graphicFrame>
        <p:nvGraphicFramePr>
          <p:cNvPr id="10245" name="Obiekt 4"/>
          <p:cNvGraphicFramePr>
            <a:graphicFrameLocks noChangeAspect="1"/>
          </p:cNvGraphicFramePr>
          <p:nvPr/>
        </p:nvGraphicFramePr>
        <p:xfrm>
          <a:off x="827088" y="2565400"/>
          <a:ext cx="6891337" cy="150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Równanie" r:id="rId3" imgW="491449" imgH="457148" progId="Equation.3">
                  <p:embed/>
                </p:oleObj>
              </mc:Choice>
              <mc:Fallback>
                <p:oleObj name="Równanie" r:id="rId3" imgW="491449" imgH="457148" progId="Equation.3">
                  <p:embed/>
                  <p:pic>
                    <p:nvPicPr>
                      <p:cNvPr id="0" name="Obi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565400"/>
                        <a:ext cx="6891337" cy="150336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sp>
        <p:nvSpPr>
          <p:cNvPr id="10247" name="pole tekstowe 8"/>
          <p:cNvSpPr txBox="1">
            <a:spLocks noChangeArrowheads="1"/>
          </p:cNvSpPr>
          <p:nvPr/>
        </p:nvSpPr>
        <p:spPr bwMode="auto">
          <a:xfrm>
            <a:off x="8018463" y="3149600"/>
            <a:ext cx="5984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(9)</a:t>
            </a:r>
          </a:p>
        </p:txBody>
      </p:sp>
      <p:sp>
        <p:nvSpPr>
          <p:cNvPr id="10" name="Tytuł 1"/>
          <p:cNvSpPr txBox="1">
            <a:spLocks/>
          </p:cNvSpPr>
          <p:nvPr/>
        </p:nvSpPr>
        <p:spPr>
          <a:xfrm>
            <a:off x="1547813" y="476250"/>
            <a:ext cx="7138987" cy="94138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pl-PL" altLang="pl-PL" sz="2000" kern="0" dirty="0" smtClean="0"/>
              <a:t>Podstawowe pojęcia i definicje</a:t>
            </a:r>
            <a:endParaRPr lang="pl-PL" kern="0" dirty="0"/>
          </a:p>
        </p:txBody>
      </p:sp>
      <p:sp>
        <p:nvSpPr>
          <p:cNvPr id="10249" name="Symbol zastępczy daty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pl-PL" altLang="pl-PL"/>
              <a:t>35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Niestandardow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FFFFFF"/>
      </a:folHlink>
    </a:clrScheme>
    <a:fontScheme name="Projekt domyślny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1239</Words>
  <Application>Microsoft Office PowerPoint</Application>
  <PresentationFormat>Pokaz na ekranie (4:3)</PresentationFormat>
  <Paragraphs>313</Paragraphs>
  <Slides>35</Slides>
  <Notes>3</Notes>
  <HiddenSlides>0</HiddenSlides>
  <MMClips>0</MMClips>
  <ScaleCrop>false</ScaleCrop>
  <HeadingPairs>
    <vt:vector size="8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35</vt:i4>
      </vt:variant>
    </vt:vector>
  </HeadingPairs>
  <TitlesOfParts>
    <vt:vector size="42" baseType="lpstr">
      <vt:lpstr>Verdana</vt:lpstr>
      <vt:lpstr>Arial</vt:lpstr>
      <vt:lpstr>Symbol</vt:lpstr>
      <vt:lpstr>Times New Roman</vt:lpstr>
      <vt:lpstr>Projekt domyślny</vt:lpstr>
      <vt:lpstr>Microsoft Equation 3.0</vt:lpstr>
      <vt:lpstr>Microsoft Word Picture</vt:lpstr>
      <vt:lpstr>Odporne sterowanie napędami elektrycznymi z wykorzystaniem algorytmów  niecałkowitego rzędu</vt:lpstr>
      <vt:lpstr>Prezentacja programu PowerPoint</vt:lpstr>
      <vt:lpstr>Prezentacja programu PowerPoint</vt:lpstr>
      <vt:lpstr>Uwagi wstępne</vt:lpstr>
      <vt:lpstr>Podstawowe pojęcia i definicje</vt:lpstr>
      <vt:lpstr>Podstawowe pojęcia i definicje</vt:lpstr>
      <vt:lpstr>Podstawowe pojęcia i definicje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AGH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Maciek</dc:creator>
  <cp:lastModifiedBy>St. Flaga</cp:lastModifiedBy>
  <cp:revision>136</cp:revision>
  <dcterms:created xsi:type="dcterms:W3CDTF">2007-09-26T12:45:04Z</dcterms:created>
  <dcterms:modified xsi:type="dcterms:W3CDTF">2016-09-22T07:42:17Z</dcterms:modified>
</cp:coreProperties>
</file>